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Lst>
  <p:notesMasterIdLst>
    <p:notesMasterId r:id="rId38"/>
  </p:notesMasterIdLst>
  <p:handoutMasterIdLst>
    <p:handoutMasterId r:id="rId39"/>
  </p:handoutMasterIdLst>
  <p:sldIdLst>
    <p:sldId id="256" r:id="rId2"/>
    <p:sldId id="287" r:id="rId3"/>
    <p:sldId id="276" r:id="rId4"/>
    <p:sldId id="277" r:id="rId5"/>
    <p:sldId id="278" r:id="rId6"/>
    <p:sldId id="279" r:id="rId7"/>
    <p:sldId id="280" r:id="rId8"/>
    <p:sldId id="281" r:id="rId9"/>
    <p:sldId id="282" r:id="rId10"/>
    <p:sldId id="283" r:id="rId11"/>
    <p:sldId id="285" r:id="rId12"/>
    <p:sldId id="263" r:id="rId13"/>
    <p:sldId id="290" r:id="rId14"/>
    <p:sldId id="296" r:id="rId15"/>
    <p:sldId id="295" r:id="rId16"/>
    <p:sldId id="293" r:id="rId17"/>
    <p:sldId id="264" r:id="rId18"/>
    <p:sldId id="265" r:id="rId19"/>
    <p:sldId id="266" r:id="rId20"/>
    <p:sldId id="297" r:id="rId21"/>
    <p:sldId id="298" r:id="rId22"/>
    <p:sldId id="267" r:id="rId23"/>
    <p:sldId id="268" r:id="rId24"/>
    <p:sldId id="303" r:id="rId25"/>
    <p:sldId id="269" r:id="rId26"/>
    <p:sldId id="299" r:id="rId27"/>
    <p:sldId id="300" r:id="rId28"/>
    <p:sldId id="270" r:id="rId29"/>
    <p:sldId id="271" r:id="rId30"/>
    <p:sldId id="305" r:id="rId31"/>
    <p:sldId id="304" r:id="rId32"/>
    <p:sldId id="294" r:id="rId33"/>
    <p:sldId id="272" r:id="rId34"/>
    <p:sldId id="273" r:id="rId35"/>
    <p:sldId id="288" r:id="rId36"/>
    <p:sldId id="26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1" d="100"/>
          <a:sy n="51" d="100"/>
        </p:scale>
        <p:origin x="-39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0A433B-EE50-4190-8C20-42DE42123357}" type="datetimeFigureOut">
              <a:rPr lang="en-US" smtClean="0"/>
              <a:pPr/>
              <a:t>8/29/2010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798C5-164F-47FD-9AFF-1F13611E18CC}" type="slidenum">
              <a:rPr lang="en-US" smtClean="0"/>
              <a:pPr/>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D04E20-84CA-4498-B686-48A7A661F7F9}" type="datetimeFigureOut">
              <a:rPr lang="en-US" smtClean="0"/>
              <a:pPr/>
              <a:t>8/29/2010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EDE75C-A071-441C-A396-B89572924132}" type="slidenum">
              <a:rPr lang="en-US" smtClean="0"/>
              <a:pPr/>
              <a:t>‹#›</a:t>
            </a:fld>
            <a:endParaRPr lang="en-US"/>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9FC711-44B2-4D49-ABAE-7A62EB8E5D2F}" type="slidenum">
              <a:rPr lang="en-US"/>
              <a:pPr/>
              <a:t>3</a:t>
            </a:fld>
            <a:endParaRPr lang="en-US"/>
          </a:p>
        </p:txBody>
      </p:sp>
      <p:sp>
        <p:nvSpPr>
          <p:cNvPr id="29491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491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CD640B-4D7C-476D-9137-020C126F0382}" type="slidenum">
              <a:rPr lang="en-US"/>
              <a:pPr/>
              <a:t>4</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258024-1749-44F9-90DE-296904DCF9DC}" type="slidenum">
              <a:rPr lang="en-US"/>
              <a:pPr/>
              <a:t>5</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ECCD46-3303-4885-B5F3-BC1DD1DDE07B}" type="slidenum">
              <a:rPr lang="en-US"/>
              <a:pPr/>
              <a:t>6</a:t>
            </a:fld>
            <a:endParaRPr lang="en-US"/>
          </a:p>
        </p:txBody>
      </p:sp>
      <p:sp>
        <p:nvSpPr>
          <p:cNvPr id="29696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F5F596-AB39-4CAE-B545-AD193B86B65F}" type="slidenum">
              <a:rPr lang="en-US"/>
              <a:pPr/>
              <a:t>7</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142AC-6B01-4FED-8D9E-28E2FBB8CF94}" type="slidenum">
              <a:rPr lang="en-US"/>
              <a:pPr/>
              <a:t>8</a:t>
            </a:fld>
            <a:endParaRPr lang="en-US"/>
          </a:p>
        </p:txBody>
      </p:sp>
      <p:sp>
        <p:nvSpPr>
          <p:cNvPr id="29901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901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D354D-0665-4780-A302-51B577723400}" type="slidenum">
              <a:rPr lang="en-US"/>
              <a:pPr/>
              <a:t>9</a:t>
            </a:fld>
            <a:endParaRPr lang="en-US"/>
          </a:p>
        </p:txBody>
      </p:sp>
      <p:sp>
        <p:nvSpPr>
          <p:cNvPr id="30105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010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928177-1498-4F4E-835E-116310017254}" type="slidenum">
              <a:rPr lang="en-US"/>
              <a:pPr/>
              <a:t>10</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
        <p:nvSpPr>
          <p:cNvPr id="5" name="Date Placeholder 4"/>
          <p:cNvSpPr>
            <a:spLocks noGrp="1"/>
          </p:cNvSpPr>
          <p:nvPr>
            <p:ph type="dt" idx="10"/>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EEDE75C-A071-441C-A396-B89572924132}" type="slidenum">
              <a:rPr lang="en-US" smtClean="0"/>
              <a:pPr/>
              <a:t>12</a:t>
            </a:fld>
            <a:endParaRPr lang="en-US"/>
          </a:p>
        </p:txBody>
      </p:sp>
      <p:sp>
        <p:nvSpPr>
          <p:cNvPr id="5" name="Date Placeholder 4"/>
          <p:cNvSpPr>
            <a:spLocks noGrp="1"/>
          </p:cNvSpPr>
          <p:nvPr>
            <p:ph type="dt" idx="11"/>
          </p:nvPr>
        </p:nvSpPr>
        <p:spPr/>
        <p:txBody>
          <a:bodyPr/>
          <a:lstStyle/>
          <a:p>
            <a:fld id="{BDD04E20-84CA-4498-B686-48A7A661F7F9}" type="datetimeFigureOut">
              <a:rPr lang="en-US" smtClean="0"/>
              <a:pPr/>
              <a:t>8/29/2010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55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85539" name="Rectangle 3"/>
          <p:cNvSpPr>
            <a:spLocks noGrp="1" noChangeArrowheads="1"/>
          </p:cNvSpPr>
          <p:nvPr>
            <p:ph type="body" idx="1"/>
          </p:nvPr>
        </p:nvSpPr>
        <p:spPr bwMode="auto">
          <a:xfrm>
            <a:off x="914619" y="4343400"/>
            <a:ext cx="5028763" cy="4114800"/>
          </a:xfrm>
          <a:prstGeom prst="rect">
            <a:avLst/>
          </a:prstGeom>
          <a:solidFill>
            <a:srgbClr val="FFFFFF"/>
          </a:solidFill>
          <a:ln>
            <a:solidFill>
              <a:srgbClr val="000000"/>
            </a:solidFill>
            <a:miter lim="800000"/>
            <a:headEnd/>
            <a:tailEnd/>
          </a:ln>
        </p:spPr>
        <p:txBody>
          <a:bodyPr/>
          <a:lstStyle/>
          <a:p>
            <a:r>
              <a:rPr lang="en-US" dirty="0"/>
              <a:t>As organizations became “less ignorant” and more confident about marketing in the international arena, they tended to become more reliant on their international operations.  And in becoming more reliant on their international operations, they acquired the expertise to enter new markets differently depending upon market conditions, laws and the degree of risk they wanted to face in any given market.</a:t>
            </a:r>
          </a:p>
          <a:p>
            <a:endParaRPr lang="en-US" dirty="0"/>
          </a:p>
          <a:p>
            <a:r>
              <a:rPr lang="en-US" dirty="0"/>
              <a:t>If you look at the above as a continuum export is on one end and ownership of non-domestic operations is on the other. With licensing on the end toward export and JVs on the end toward ownership.  The main thing to note is that as you move to full ownership a company gains control but looses local market expertise and has added risk.</a:t>
            </a:r>
          </a:p>
          <a:p>
            <a:endParaRPr lang="en-US" dirty="0"/>
          </a:p>
          <a:p>
            <a:r>
              <a:rPr lang="en-US" dirty="0"/>
              <a:t>The important thing to remember here is, again, with the possible exception of total “ownership” of non-domestic operations, a company is doing business very differently “abroad” than the way it conducts its activities in its home market.</a:t>
            </a:r>
          </a:p>
          <a:p>
            <a:endParaRPr lang="en-US" dirty="0"/>
          </a:p>
          <a:p>
            <a:r>
              <a:rPr lang="en-US" dirty="0"/>
              <a:t>And finally, as we discussed earlier, what we have described here is the way “business” has been traditionally done as organizations became more reliant on sales from its non-domestic market to supply cash for its revenue stream.</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3175" y="2438400"/>
            <a:ext cx="9147175" cy="1063625"/>
            <a:chOff x="-2" y="1536"/>
            <a:chExt cx="5762" cy="670"/>
          </a:xfrm>
        </p:grpSpPr>
        <p:grpSp>
          <p:nvGrpSpPr>
            <p:cNvPr id="3" name="Group 3"/>
            <p:cNvGrpSpPr>
              <a:grpSpLocks/>
            </p:cNvGrpSpPr>
            <p:nvPr/>
          </p:nvGrpSpPr>
          <p:grpSpPr bwMode="auto">
            <a:xfrm flipH="1">
              <a:off x="-2" y="1562"/>
              <a:ext cx="5762" cy="638"/>
              <a:chOff x="-2" y="1562"/>
              <a:chExt cx="5762" cy="638"/>
            </a:xfrm>
          </p:grpSpPr>
          <p:sp>
            <p:nvSpPr>
              <p:cNvPr id="241668"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241669"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41670"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241671"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241672"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241673"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1674"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241675"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41676"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241677"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241678"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241679"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1680"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241681"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241682"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241683"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241684"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241685"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1686"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241687" name="Freeform 23"/>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endParaRPr lang="en-US"/>
            </a:p>
          </p:txBody>
        </p:sp>
        <p:sp>
          <p:nvSpPr>
            <p:cNvPr id="241688" name="Freeform 24"/>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endParaRPr lang="en-US"/>
            </a:p>
          </p:txBody>
        </p:sp>
      </p:grpSp>
      <p:sp>
        <p:nvSpPr>
          <p:cNvPr id="241689"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r>
              <a:rPr lang="en-US" smtClean="0"/>
              <a:t>Click to edit Master title style</a:t>
            </a:r>
            <a:endParaRPr lang="en-US"/>
          </a:p>
        </p:txBody>
      </p:sp>
      <p:sp>
        <p:nvSpPr>
          <p:cNvPr id="241690"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r>
              <a:rPr lang="en-US" smtClean="0"/>
              <a:t>Click to edit Master subtitle style</a:t>
            </a:r>
            <a:endParaRPr lang="en-US"/>
          </a:p>
        </p:txBody>
      </p:sp>
      <p:sp>
        <p:nvSpPr>
          <p:cNvPr id="241691" name="Rectangle 27"/>
          <p:cNvSpPr>
            <a:spLocks noGrp="1" noChangeArrowheads="1"/>
          </p:cNvSpPr>
          <p:nvPr>
            <p:ph type="dt" sz="half" idx="2"/>
          </p:nvPr>
        </p:nvSpPr>
        <p:spPr>
          <a:xfrm>
            <a:off x="1166813" y="6248400"/>
            <a:ext cx="1905000" cy="457200"/>
          </a:xfrm>
        </p:spPr>
        <p:txBody>
          <a:bodyPr/>
          <a:lstStyle>
            <a:lvl1pPr>
              <a:defRPr>
                <a:solidFill>
                  <a:srgbClr val="000000"/>
                </a:solidFill>
              </a:defRPr>
            </a:lvl1pPr>
          </a:lstStyle>
          <a:p>
            <a:r>
              <a:rPr lang="en-US" smtClean="0"/>
              <a:t>international market entry</a:t>
            </a:r>
            <a:endParaRPr lang="en-US"/>
          </a:p>
        </p:txBody>
      </p:sp>
      <p:sp>
        <p:nvSpPr>
          <p:cNvPr id="241692" name="Rectangle 28"/>
          <p:cNvSpPr>
            <a:spLocks noGrp="1" noChangeArrowheads="1"/>
          </p:cNvSpPr>
          <p:nvPr>
            <p:ph type="ftr" sz="quarter" idx="3"/>
          </p:nvPr>
        </p:nvSpPr>
        <p:spPr/>
        <p:txBody>
          <a:bodyPr/>
          <a:lstStyle>
            <a:lvl1pPr>
              <a:defRPr>
                <a:solidFill>
                  <a:srgbClr val="000000"/>
                </a:solidFill>
              </a:defRPr>
            </a:lvl1pPr>
          </a:lstStyle>
          <a:p>
            <a:r>
              <a:rPr lang="en-US" smtClean="0"/>
              <a:t>Rajesh Narang</a:t>
            </a:r>
            <a:endParaRPr lang="en-US"/>
          </a:p>
        </p:txBody>
      </p:sp>
      <p:sp>
        <p:nvSpPr>
          <p:cNvPr id="241693" name="Rectangle 29"/>
          <p:cNvSpPr>
            <a:spLocks noGrp="1" noChangeArrowheads="1"/>
          </p:cNvSpPr>
          <p:nvPr>
            <p:ph type="sldNum" sz="quarter" idx="4"/>
          </p:nvPr>
        </p:nvSpPr>
        <p:spPr/>
        <p:txBody>
          <a:bodyPr/>
          <a:lstStyle>
            <a:lvl1pPr>
              <a:defRPr>
                <a:solidFill>
                  <a:srgbClr val="000000"/>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international market entry</a:t>
            </a:r>
            <a:endParaRPr lang="en-US"/>
          </a:p>
        </p:txBody>
      </p:sp>
      <p:sp>
        <p:nvSpPr>
          <p:cNvPr id="5" name="Footer Placeholder 4"/>
          <p:cNvSpPr>
            <a:spLocks noGrp="1"/>
          </p:cNvSpPr>
          <p:nvPr>
            <p:ph type="ftr" sz="quarter" idx="11"/>
          </p:nvPr>
        </p:nvSpPr>
        <p:spPr/>
        <p:txBody>
          <a:bodyPr/>
          <a:lstStyle>
            <a:lvl1pPr>
              <a:defRPr/>
            </a:lvl1pPr>
          </a:lstStyle>
          <a:p>
            <a:r>
              <a:rPr lang="en-US" smtClean="0"/>
              <a:t>Rajesh Narang</a:t>
            </a:r>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international market entry</a:t>
            </a:r>
            <a:endParaRPr lang="en-US"/>
          </a:p>
        </p:txBody>
      </p:sp>
      <p:sp>
        <p:nvSpPr>
          <p:cNvPr id="5" name="Footer Placeholder 4"/>
          <p:cNvSpPr>
            <a:spLocks noGrp="1"/>
          </p:cNvSpPr>
          <p:nvPr>
            <p:ph type="ftr" sz="quarter" idx="11"/>
          </p:nvPr>
        </p:nvSpPr>
        <p:spPr/>
        <p:txBody>
          <a:bodyPr/>
          <a:lstStyle>
            <a:lvl1pPr>
              <a:defRPr/>
            </a:lvl1pPr>
          </a:lstStyle>
          <a:p>
            <a:r>
              <a:rPr lang="en-US" smtClean="0"/>
              <a:t>Rajesh Narang</a:t>
            </a:r>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international market entry</a:t>
            </a:r>
            <a:endParaRPr lang="en-US"/>
          </a:p>
        </p:txBody>
      </p:sp>
      <p:sp>
        <p:nvSpPr>
          <p:cNvPr id="6" name="Footer Placeholder 5"/>
          <p:cNvSpPr>
            <a:spLocks noGrp="1"/>
          </p:cNvSpPr>
          <p:nvPr>
            <p:ph type="ftr" sz="quarter" idx="11"/>
          </p:nvPr>
        </p:nvSpPr>
        <p:spPr/>
        <p:txBody>
          <a:bodyPr/>
          <a:lstStyle>
            <a:lvl1pPr>
              <a:defRPr/>
            </a:lvl1pPr>
          </a:lstStyle>
          <a:p>
            <a:r>
              <a:rPr lang="en-US" smtClean="0"/>
              <a:t>Rajesh Narang</a:t>
            </a:r>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international market entry</a:t>
            </a:r>
            <a:endParaRPr lang="en-US"/>
          </a:p>
        </p:txBody>
      </p:sp>
      <p:sp>
        <p:nvSpPr>
          <p:cNvPr id="8" name="Footer Placeholder 7"/>
          <p:cNvSpPr>
            <a:spLocks noGrp="1"/>
          </p:cNvSpPr>
          <p:nvPr>
            <p:ph type="ftr" sz="quarter" idx="11"/>
          </p:nvPr>
        </p:nvSpPr>
        <p:spPr/>
        <p:txBody>
          <a:bodyPr/>
          <a:lstStyle>
            <a:lvl1pPr>
              <a:defRPr/>
            </a:lvl1pPr>
          </a:lstStyle>
          <a:p>
            <a:r>
              <a:rPr lang="en-US" smtClean="0"/>
              <a:t>Rajesh Narang</a:t>
            </a:r>
            <a:endParaRPr lang="en-US"/>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international market entry</a:t>
            </a:r>
            <a:endParaRPr lang="en-US"/>
          </a:p>
        </p:txBody>
      </p:sp>
      <p:sp>
        <p:nvSpPr>
          <p:cNvPr id="4" name="Footer Placeholder 3"/>
          <p:cNvSpPr>
            <a:spLocks noGrp="1"/>
          </p:cNvSpPr>
          <p:nvPr>
            <p:ph type="ftr" sz="quarter" idx="11"/>
          </p:nvPr>
        </p:nvSpPr>
        <p:spPr/>
        <p:txBody>
          <a:bodyPr/>
          <a:lstStyle>
            <a:lvl1pPr>
              <a:defRPr/>
            </a:lvl1pPr>
          </a:lstStyle>
          <a:p>
            <a:r>
              <a:rPr lang="en-US" smtClean="0"/>
              <a:t>Rajesh Narang</a:t>
            </a:r>
            <a:endParaRPr lang="en-US"/>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international market entry</a:t>
            </a:r>
            <a:endParaRPr lang="en-US"/>
          </a:p>
        </p:txBody>
      </p:sp>
      <p:sp>
        <p:nvSpPr>
          <p:cNvPr id="3" name="Footer Placeholder 2"/>
          <p:cNvSpPr>
            <a:spLocks noGrp="1"/>
          </p:cNvSpPr>
          <p:nvPr>
            <p:ph type="ftr" sz="quarter" idx="11"/>
          </p:nvPr>
        </p:nvSpPr>
        <p:spPr/>
        <p:txBody>
          <a:bodyPr/>
          <a:lstStyle>
            <a:lvl1pPr>
              <a:defRPr/>
            </a:lvl1pPr>
          </a:lstStyle>
          <a:p>
            <a:r>
              <a:rPr lang="en-US" smtClean="0"/>
              <a:t>Rajesh Narang</a:t>
            </a:r>
            <a:endParaRPr lang="en-US"/>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international market entry</a:t>
            </a:r>
            <a:endParaRPr lang="en-US"/>
          </a:p>
        </p:txBody>
      </p:sp>
      <p:sp>
        <p:nvSpPr>
          <p:cNvPr id="6" name="Footer Placeholder 5"/>
          <p:cNvSpPr>
            <a:spLocks noGrp="1"/>
          </p:cNvSpPr>
          <p:nvPr>
            <p:ph type="ftr" sz="quarter" idx="11"/>
          </p:nvPr>
        </p:nvSpPr>
        <p:spPr/>
        <p:txBody>
          <a:bodyPr/>
          <a:lstStyle>
            <a:lvl1pPr>
              <a:defRPr/>
            </a:lvl1pPr>
          </a:lstStyle>
          <a:p>
            <a:r>
              <a:rPr lang="en-US" smtClean="0"/>
              <a:t>Rajesh Narang</a:t>
            </a:r>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international market entry</a:t>
            </a:r>
            <a:endParaRPr lang="en-US"/>
          </a:p>
        </p:txBody>
      </p:sp>
      <p:sp>
        <p:nvSpPr>
          <p:cNvPr id="6" name="Footer Placeholder 5"/>
          <p:cNvSpPr>
            <a:spLocks noGrp="1"/>
          </p:cNvSpPr>
          <p:nvPr>
            <p:ph type="ftr" sz="quarter" idx="11"/>
          </p:nvPr>
        </p:nvSpPr>
        <p:spPr/>
        <p:txBody>
          <a:bodyPr/>
          <a:lstStyle>
            <a:lvl1pPr>
              <a:defRPr/>
            </a:lvl1pPr>
          </a:lstStyle>
          <a:p>
            <a:r>
              <a:rPr lang="en-US" smtClean="0"/>
              <a:t>Rajesh Narang</a:t>
            </a:r>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international market entry</a:t>
            </a:r>
            <a:endParaRPr lang="en-US"/>
          </a:p>
        </p:txBody>
      </p:sp>
      <p:sp>
        <p:nvSpPr>
          <p:cNvPr id="5" name="Footer Placeholder 4"/>
          <p:cNvSpPr>
            <a:spLocks noGrp="1"/>
          </p:cNvSpPr>
          <p:nvPr>
            <p:ph type="ftr" sz="quarter" idx="11"/>
          </p:nvPr>
        </p:nvSpPr>
        <p:spPr/>
        <p:txBody>
          <a:bodyPr/>
          <a:lstStyle>
            <a:lvl1pPr>
              <a:defRPr/>
            </a:lvl1pPr>
          </a:lstStyle>
          <a:p>
            <a:r>
              <a:rPr lang="en-US" smtClean="0"/>
              <a:t>Rajesh Narang</a:t>
            </a:r>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international market entry</a:t>
            </a:r>
            <a:endParaRPr lang="en-US"/>
          </a:p>
        </p:txBody>
      </p:sp>
      <p:sp>
        <p:nvSpPr>
          <p:cNvPr id="5" name="Footer Placeholder 4"/>
          <p:cNvSpPr>
            <a:spLocks noGrp="1"/>
          </p:cNvSpPr>
          <p:nvPr>
            <p:ph type="ftr" sz="quarter" idx="11"/>
          </p:nvPr>
        </p:nvSpPr>
        <p:spPr/>
        <p:txBody>
          <a:bodyPr/>
          <a:lstStyle>
            <a:lvl1pPr>
              <a:defRPr/>
            </a:lvl1pPr>
          </a:lstStyle>
          <a:p>
            <a:r>
              <a:rPr lang="en-US" smtClean="0"/>
              <a:t>Rajesh Narang</a:t>
            </a:r>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2362200"/>
            <a:ext cx="7693025" cy="3724275"/>
          </a:xfrm>
        </p:spPr>
        <p:txBody>
          <a:bodyPr/>
          <a:lstStyle/>
          <a:p>
            <a:pPr lvl="0"/>
            <a:endParaRPr lang="en-US" noProof="0" smtClean="0"/>
          </a:p>
        </p:txBody>
      </p:sp>
      <p:sp>
        <p:nvSpPr>
          <p:cNvPr id="4" name="Rectangle 11"/>
          <p:cNvSpPr>
            <a:spLocks noGrp="1" noChangeArrowheads="1"/>
          </p:cNvSpPr>
          <p:nvPr>
            <p:ph type="dt" sz="half" idx="10"/>
          </p:nvPr>
        </p:nvSpPr>
        <p:spPr>
          <a:ln/>
        </p:spPr>
        <p:txBody>
          <a:bodyPr/>
          <a:lstStyle>
            <a:lvl1pPr>
              <a:defRPr/>
            </a:lvl1pPr>
          </a:lstStyle>
          <a:p>
            <a:pPr>
              <a:defRPr/>
            </a:pPr>
            <a:r>
              <a:rPr lang="en-US" smtClean="0"/>
              <a:t>international market entry</a:t>
            </a: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smtClean="0"/>
              <a:t>Rajesh Narang</a:t>
            </a: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D42BC6E3-511F-48A3-8624-DBFC4C2BA5D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4763"/>
            <a:ext cx="1063625" cy="6858001"/>
            <a:chOff x="0" y="-3"/>
            <a:chExt cx="670" cy="4320"/>
          </a:xfrm>
        </p:grpSpPr>
        <p:grpSp>
          <p:nvGrpSpPr>
            <p:cNvPr id="3" name="Group 3"/>
            <p:cNvGrpSpPr>
              <a:grpSpLocks/>
            </p:cNvGrpSpPr>
            <p:nvPr/>
          </p:nvGrpSpPr>
          <p:grpSpPr bwMode="auto">
            <a:xfrm rot="16200000" flipH="1">
              <a:off x="-1815" y="1838"/>
              <a:ext cx="4320" cy="638"/>
              <a:chOff x="-2" y="1562"/>
              <a:chExt cx="5762" cy="638"/>
            </a:xfrm>
          </p:grpSpPr>
          <p:sp>
            <p:nvSpPr>
              <p:cNvPr id="240644"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240645"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40646"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240647"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240648"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240649"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0650"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240651"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40652"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240653"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240654"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240655"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0656"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240657"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240658"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240659"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240660"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240661"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40662"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240663"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endParaRPr lang="en-US"/>
            </a:p>
          </p:txBody>
        </p:sp>
        <p:sp>
          <p:nvSpPr>
            <p:cNvPr id="240664"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endParaRPr lang="en-US"/>
            </a:p>
          </p:txBody>
        </p:sp>
      </p:grpSp>
      <p:sp>
        <p:nvSpPr>
          <p:cNvPr id="240665" name="Rectangle 25"/>
          <p:cNvSpPr>
            <a:spLocks noGrp="1" noChangeArrowheads="1"/>
          </p:cNvSpPr>
          <p:nvPr>
            <p:ph type="title"/>
          </p:nvPr>
        </p:nvSpPr>
        <p:spPr bwMode="auto">
          <a:xfrm>
            <a:off x="1173163"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0666" name="Rectangle 26"/>
          <p:cNvSpPr>
            <a:spLocks noGrp="1" noChangeArrowheads="1"/>
          </p:cNvSpPr>
          <p:nvPr>
            <p:ph type="body" idx="1"/>
          </p:nvPr>
        </p:nvSpPr>
        <p:spPr bwMode="auto">
          <a:xfrm>
            <a:off x="1173163"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0667" name="Rectangle 27"/>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r>
              <a:rPr lang="en-US" smtClean="0"/>
              <a:t>international market entry</a:t>
            </a:r>
            <a:endParaRPr lang="en-US"/>
          </a:p>
        </p:txBody>
      </p:sp>
      <p:sp>
        <p:nvSpPr>
          <p:cNvPr id="240668" name="Rectangle 28"/>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r>
              <a:rPr lang="en-US" smtClean="0"/>
              <a:t>Rajesh Narang</a:t>
            </a:r>
            <a:endParaRPr lang="en-US"/>
          </a:p>
        </p:txBody>
      </p:sp>
      <p:sp>
        <p:nvSpPr>
          <p:cNvPr id="240669" name="Rectangle 29"/>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hyperlink" Target="http://www.rapidbi.com/bir/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rketingteacher.com/SWOT/walmart_swot.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1066800"/>
            <a:ext cx="7772400" cy="2667000"/>
          </a:xfrm>
        </p:spPr>
        <p:txBody>
          <a:bodyPr/>
          <a:lstStyle/>
          <a:p>
            <a:r>
              <a:rPr lang="en-US" sz="3600" dirty="0" smtClean="0">
                <a:latin typeface="Arial Black" pitchFamily="34" charset="0"/>
              </a:rPr>
              <a:t>INTERNATIONAL MARKETING RESEARCH</a:t>
            </a:r>
            <a:r>
              <a:rPr lang="en-US" dirty="0" smtClean="0">
                <a:latin typeface="Arial Black" pitchFamily="34" charset="0"/>
              </a:rPr>
              <a:t/>
            </a:r>
            <a:br>
              <a:rPr lang="en-US" dirty="0" smtClean="0">
                <a:latin typeface="Arial Black" pitchFamily="34" charset="0"/>
              </a:rPr>
            </a:br>
            <a:endParaRPr lang="en-US" dirty="0">
              <a:latin typeface="Arial Black" pitchFamily="34" charset="0"/>
            </a:endParaRPr>
          </a:p>
        </p:txBody>
      </p:sp>
      <p:sp>
        <p:nvSpPr>
          <p:cNvPr id="3" name="Subtitle 2"/>
          <p:cNvSpPr>
            <a:spLocks noGrp="1"/>
          </p:cNvSpPr>
          <p:nvPr>
            <p:ph type="subTitle" idx="1"/>
          </p:nvPr>
        </p:nvSpPr>
        <p:spPr>
          <a:xfrm>
            <a:off x="914400" y="3276600"/>
            <a:ext cx="6653213" cy="3352800"/>
          </a:xfrm>
        </p:spPr>
        <p:txBody>
          <a:bodyPr/>
          <a:lstStyle/>
          <a:p>
            <a:pPr>
              <a:buFont typeface="Arial" pitchFamily="34" charset="0"/>
              <a:buChar char="•"/>
            </a:pPr>
            <a:r>
              <a:rPr lang="en-US" sz="3200" dirty="0" smtClean="0"/>
              <a:t>TRADE  DATA  ANALYSIS</a:t>
            </a:r>
          </a:p>
          <a:p>
            <a:pPr>
              <a:buFont typeface="Arial" pitchFamily="34" charset="0"/>
              <a:buChar char="•"/>
            </a:pPr>
            <a:r>
              <a:rPr lang="en-US" sz="3200" dirty="0" smtClean="0"/>
              <a:t>MARKET ATTRACTIVENESS/ COMPANY STRENGTH    ..ANALYSIS</a:t>
            </a:r>
          </a:p>
          <a:p>
            <a:pPr>
              <a:buFont typeface="Arial" pitchFamily="34" charset="0"/>
              <a:buChar char="•"/>
            </a:pPr>
            <a:r>
              <a:rPr lang="en-US" sz="3200" dirty="0" smtClean="0"/>
              <a:t>SWOT  ANALYSIS</a:t>
            </a: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AutoShape 2"/>
          <p:cNvSpPr>
            <a:spLocks noGrp="1" noChangeArrowheads="1"/>
          </p:cNvSpPr>
          <p:nvPr>
            <p:ph type="title"/>
          </p:nvPr>
        </p:nvSpPr>
        <p:spPr>
          <a:xfrm>
            <a:off x="762000" y="152400"/>
            <a:ext cx="7924800" cy="1752600"/>
          </a:xfrm>
        </p:spPr>
        <p:txBody>
          <a:bodyPr/>
          <a:lstStyle/>
          <a:p>
            <a:pPr eaLnBrk="1" hangingPunct="1"/>
            <a:r>
              <a:rPr lang="en-US" sz="3200" dirty="0" smtClean="0"/>
              <a:t> Foreign market portfolios: technique and analysis</a:t>
            </a:r>
          </a:p>
        </p:txBody>
      </p:sp>
      <p:graphicFrame>
        <p:nvGraphicFramePr>
          <p:cNvPr id="86064" name="Group 48"/>
          <p:cNvGraphicFramePr>
            <a:graphicFrameLocks noGrp="1"/>
          </p:cNvGraphicFramePr>
          <p:nvPr>
            <p:ph idx="1"/>
          </p:nvPr>
        </p:nvGraphicFramePr>
        <p:xfrm>
          <a:off x="1143000" y="1524000"/>
          <a:ext cx="7464427" cy="4815840"/>
        </p:xfrm>
        <a:graphic>
          <a:graphicData uri="http://schemas.openxmlformats.org/drawingml/2006/table">
            <a:tbl>
              <a:tblPr/>
              <a:tblGrid>
                <a:gridCol w="2057400"/>
                <a:gridCol w="1676400"/>
                <a:gridCol w="1524000"/>
                <a:gridCol w="2206627"/>
              </a:tblGrid>
              <a:tr h="144780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Company competitive</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defRPr/>
                      </a:pPr>
                      <a:r>
                        <a:rPr kumimoji="0" lang="en-US" sz="2000" b="0" i="0" u="none" strike="noStrike" cap="none" normalizeH="0" baseline="0" dirty="0" smtClean="0">
                          <a:ln>
                            <a:noFill/>
                          </a:ln>
                          <a:solidFill>
                            <a:schemeClr val="tx1"/>
                          </a:solidFill>
                          <a:effectLst/>
                          <a:latin typeface="Arial" charset="0"/>
                        </a:rPr>
                        <a:t>Market </a:t>
                      </a:r>
                      <a:r>
                        <a:rPr kumimoji="0" lang="en-US" sz="2000" b="0" i="0" u="none" strike="noStrike" cap="none" normalizeH="0" baseline="0" dirty="0" err="1" smtClean="0">
                          <a:ln>
                            <a:noFill/>
                          </a:ln>
                          <a:solidFill>
                            <a:schemeClr val="tx1"/>
                          </a:solidFill>
                          <a:effectLst/>
                          <a:latin typeface="Arial" charset="0"/>
                        </a:rPr>
                        <a:t>attractivness</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high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medium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110867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high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rPr>
                        <a:t>dominate</a:t>
                      </a: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divest </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Joint venture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787319">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medium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Selective strategies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1472046">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low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Harvest/divest/</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License/combine countries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000"/>
                    </a:solidFill>
                  </a:tcPr>
                </a:tc>
              </a:tr>
            </a:tbl>
          </a:graphicData>
        </a:graphic>
      </p:graphicFrame>
      <p:sp>
        <p:nvSpPr>
          <p:cNvPr id="7" name="Date Placeholder 6"/>
          <p:cNvSpPr>
            <a:spLocks noGrp="1"/>
          </p:cNvSpPr>
          <p:nvPr>
            <p:ph type="dt" sz="half" idx="10"/>
          </p:nvPr>
        </p:nvSpPr>
        <p:spPr/>
        <p:txBody>
          <a:bodyPr/>
          <a:lstStyle/>
          <a:p>
            <a:pPr>
              <a:defRPr/>
            </a:pPr>
            <a:r>
              <a:rPr lang="en-US" smtClean="0"/>
              <a:t>international market entry</a:t>
            </a:r>
            <a:endParaRPr lang="en-US"/>
          </a:p>
        </p:txBody>
      </p:sp>
      <p:sp>
        <p:nvSpPr>
          <p:cNvPr id="8" name="Slide Number Placeholder 7"/>
          <p:cNvSpPr>
            <a:spLocks noGrp="1"/>
          </p:cNvSpPr>
          <p:nvPr>
            <p:ph type="sldNum" sz="quarter" idx="12"/>
          </p:nvPr>
        </p:nvSpPr>
        <p:spPr/>
        <p:txBody>
          <a:bodyPr/>
          <a:lstStyle/>
          <a:p>
            <a:pPr>
              <a:defRPr/>
            </a:pPr>
            <a:fld id="{D42BC6E3-511F-48A3-8624-DBFC4C2BA5DA}" type="slidenum">
              <a:rPr lang="en-US" smtClean="0"/>
              <a:pPr>
                <a:defRPr/>
              </a:pPr>
              <a:t>2</a:t>
            </a:fld>
            <a:endParaRPr lang="en-US"/>
          </a:p>
        </p:txBody>
      </p:sp>
      <p:sp>
        <p:nvSpPr>
          <p:cNvPr id="9" name="Footer Placeholder 8"/>
          <p:cNvSpPr>
            <a:spLocks noGrp="1"/>
          </p:cNvSpPr>
          <p:nvPr>
            <p:ph type="ftr" sz="quarter" idx="11"/>
          </p:nvPr>
        </p:nvSpPr>
        <p:spPr/>
        <p:txBody>
          <a:bodyPr/>
          <a:lstStyle/>
          <a:p>
            <a:pPr>
              <a:defRPr/>
            </a:pPr>
            <a:r>
              <a:rPr lang="en-US" smtClean="0"/>
              <a:t>Rajesh Narang</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1173163" y="457200"/>
            <a:ext cx="7772400" cy="381000"/>
          </a:xfrm>
        </p:spPr>
        <p:txBody>
          <a:bodyPr/>
          <a:lstStyle/>
          <a:p>
            <a:pPr algn="ctr"/>
            <a:r>
              <a:rPr lang="en-US" sz="2000" b="1" dirty="0">
                <a:solidFill>
                  <a:srgbClr val="333333"/>
                </a:solidFill>
                <a:latin typeface="Verdana" pitchFamily="34" charset="0"/>
              </a:rPr>
              <a:t>SWOT Analysis</a:t>
            </a:r>
            <a:r>
              <a:rPr lang="en-US" sz="3200" b="1" dirty="0">
                <a:solidFill>
                  <a:srgbClr val="333333"/>
                </a:solidFill>
                <a:latin typeface="Verdana" pitchFamily="34" charset="0"/>
              </a:rPr>
              <a:t/>
            </a:r>
            <a:br>
              <a:rPr lang="en-US" sz="3200" b="1" dirty="0">
                <a:solidFill>
                  <a:srgbClr val="333333"/>
                </a:solidFill>
                <a:latin typeface="Verdana" pitchFamily="34" charset="0"/>
              </a:rPr>
            </a:br>
            <a:endParaRPr lang="en-US" sz="3200" b="1" dirty="0">
              <a:solidFill>
                <a:srgbClr val="333333"/>
              </a:solidFill>
              <a:latin typeface="Verdana" pitchFamily="34" charset="0"/>
            </a:endParaRPr>
          </a:p>
        </p:txBody>
      </p:sp>
      <p:sp>
        <p:nvSpPr>
          <p:cNvPr id="293891" name="Rectangle 3"/>
          <p:cNvSpPr>
            <a:spLocks noGrp="1" noChangeArrowheads="1"/>
          </p:cNvSpPr>
          <p:nvPr>
            <p:ph idx="1"/>
          </p:nvPr>
        </p:nvSpPr>
        <p:spPr>
          <a:xfrm>
            <a:off x="1173163" y="762000"/>
            <a:ext cx="7772400" cy="5486400"/>
          </a:xfrm>
          <a:solidFill>
            <a:srgbClr val="FFCC99"/>
          </a:solidFill>
        </p:spPr>
        <p:txBody>
          <a:bodyPr/>
          <a:lstStyle/>
          <a:p>
            <a:r>
              <a:rPr lang="en-US" sz="2800">
                <a:latin typeface="Times New Roman" pitchFamily="18" charset="0"/>
              </a:rPr>
              <a:t>a tool for auditing an organization and its environment. It is the first stage of planning and helps marketers to focus on key issues. </a:t>
            </a:r>
            <a:endParaRPr lang="en-GB" sz="2800">
              <a:latin typeface="Times New Roman" pitchFamily="18" charset="0"/>
            </a:endParaRPr>
          </a:p>
          <a:p>
            <a:r>
              <a:rPr lang="en-US" sz="2800">
                <a:latin typeface="Times New Roman" pitchFamily="18" charset="0"/>
              </a:rPr>
              <a:t>SWOT stands for strengths, weaknesses, opportunities, and threats. Strengths and weaknesses are internal factors. Opportunities and threats are external factors.</a:t>
            </a:r>
            <a:endParaRPr lang="en-GB" sz="2800">
              <a:latin typeface="Times New Roman" pitchFamily="18" charset="0"/>
            </a:endParaRPr>
          </a:p>
          <a:p>
            <a:r>
              <a:rPr lang="en-US" sz="2800">
                <a:latin typeface="Times New Roman" pitchFamily="18" charset="0"/>
                <a:ea typeface="Arial Unicode MS" pitchFamily="34" charset="-128"/>
                <a:cs typeface="Arial Unicode MS" pitchFamily="34" charset="-128"/>
              </a:rPr>
              <a:t>A SWOT analysis process generates information that is helpful in matching an organization or group’s goals, programs, and capacities to the social environment in which it operates. </a:t>
            </a:r>
            <a:endParaRPr lang="en-GB" sz="2800">
              <a:latin typeface="Times New Roman" pitchFamily="18" charset="0"/>
            </a:endParaRPr>
          </a:p>
          <a:p>
            <a:endParaRPr lang="en-US" sz="2800">
              <a:latin typeface="Times New Roman" pitchFamily="18" charset="0"/>
            </a:endParaRP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8A806DC6-A925-428C-BECD-5707A84F2E65}" type="slidenum">
              <a:rPr lang="en-US"/>
              <a:pPr/>
              <a:t>3</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a:xfrm>
            <a:off x="1173163" y="228600"/>
            <a:ext cx="7772400" cy="304800"/>
          </a:xfrm>
        </p:spPr>
        <p:txBody>
          <a:bodyPr/>
          <a:lstStyle/>
          <a:p>
            <a:pPr algn="ctr"/>
            <a:r>
              <a:rPr lang="en-GB" sz="2400">
                <a:solidFill>
                  <a:schemeClr val="tx1"/>
                </a:solidFill>
              </a:rPr>
              <a:t>SWOT</a:t>
            </a:r>
            <a:endParaRPr lang="en-US" sz="2400">
              <a:solidFill>
                <a:schemeClr val="tx1"/>
              </a:solidFill>
            </a:endParaRPr>
          </a:p>
        </p:txBody>
      </p:sp>
      <p:sp>
        <p:nvSpPr>
          <p:cNvPr id="302083" name="Rectangle 3"/>
          <p:cNvSpPr>
            <a:spLocks noGrp="1" noChangeArrowheads="1"/>
          </p:cNvSpPr>
          <p:nvPr>
            <p:ph idx="1"/>
          </p:nvPr>
        </p:nvSpPr>
        <p:spPr>
          <a:xfrm>
            <a:off x="1173163" y="609600"/>
            <a:ext cx="7772400" cy="5486400"/>
          </a:xfrm>
          <a:solidFill>
            <a:srgbClr val="FFCC99"/>
          </a:solidFill>
        </p:spPr>
        <p:txBody>
          <a:bodyPr/>
          <a:lstStyle/>
          <a:p>
            <a:pPr>
              <a:lnSpc>
                <a:spcPct val="90000"/>
              </a:lnSpc>
            </a:pPr>
            <a:r>
              <a:rPr lang="en-US" sz="2400" dirty="0">
                <a:latin typeface="Times New Roman" pitchFamily="18" charset="0"/>
                <a:ea typeface="Arial Unicode MS" pitchFamily="34" charset="-128"/>
                <a:cs typeface="Arial Unicode MS" pitchFamily="34" charset="-128"/>
              </a:rPr>
              <a:t>Strengths</a:t>
            </a:r>
            <a:r>
              <a:rPr lang="en-GB" sz="2400" dirty="0">
                <a:latin typeface="Times New Roman" pitchFamily="18" charset="0"/>
                <a:ea typeface="Arial Unicode MS" pitchFamily="34" charset="-128"/>
                <a:cs typeface="Arial Unicode MS" pitchFamily="34" charset="-128"/>
              </a:rPr>
              <a:t>:</a:t>
            </a:r>
            <a:r>
              <a:rPr lang="en-US" sz="2400" dirty="0">
                <a:latin typeface="Times New Roman" pitchFamily="18" charset="0"/>
              </a:rPr>
              <a:t>Positive tangible and intangible attributes, internal to an organization. They are within the organization</a:t>
            </a:r>
            <a:r>
              <a:rPr lang="en-US" sz="2400" dirty="0">
                <a:latin typeface="Verdana"/>
              </a:rPr>
              <a:t>’</a:t>
            </a:r>
            <a:r>
              <a:rPr lang="en-US" sz="2400" dirty="0">
                <a:latin typeface="Times New Roman" pitchFamily="18" charset="0"/>
              </a:rPr>
              <a:t>s control. </a:t>
            </a:r>
          </a:p>
          <a:p>
            <a:pPr>
              <a:lnSpc>
                <a:spcPct val="90000"/>
              </a:lnSpc>
            </a:pPr>
            <a:r>
              <a:rPr lang="en-GB" sz="2400" dirty="0">
                <a:latin typeface="Times New Roman" pitchFamily="18" charset="0"/>
                <a:ea typeface="Arial Unicode MS" pitchFamily="34" charset="-128"/>
                <a:cs typeface="Arial Unicode MS" pitchFamily="34" charset="-128"/>
              </a:rPr>
              <a:t> </a:t>
            </a:r>
            <a:r>
              <a:rPr lang="en-US" sz="2400" dirty="0">
                <a:latin typeface="Times New Roman" pitchFamily="18" charset="0"/>
                <a:ea typeface="Arial Unicode MS" pitchFamily="34" charset="-128"/>
                <a:cs typeface="Arial Unicode MS" pitchFamily="34" charset="-128"/>
              </a:rPr>
              <a:t>Weakness</a:t>
            </a:r>
            <a:r>
              <a:rPr lang="en-GB" sz="2400" dirty="0">
                <a:latin typeface="Times New Roman" pitchFamily="18" charset="0"/>
                <a:ea typeface="Arial Unicode MS" pitchFamily="34" charset="-128"/>
                <a:cs typeface="Arial Unicode MS" pitchFamily="34" charset="-128"/>
              </a:rPr>
              <a:t>:</a:t>
            </a:r>
            <a:r>
              <a:rPr lang="en-US" sz="2400" dirty="0">
                <a:latin typeface="Times New Roman" pitchFamily="18" charset="0"/>
              </a:rPr>
              <a:t>Factors that are within an organization</a:t>
            </a:r>
            <a:r>
              <a:rPr lang="en-US" sz="2400" dirty="0">
                <a:latin typeface="Verdana"/>
              </a:rPr>
              <a:t>’</a:t>
            </a:r>
            <a:r>
              <a:rPr lang="en-US" sz="2400" dirty="0">
                <a:latin typeface="Times New Roman" pitchFamily="18" charset="0"/>
              </a:rPr>
              <a:t>s control that detract from its ability to attain the desired goal. Which areas might the organization improve? </a:t>
            </a:r>
          </a:p>
          <a:p>
            <a:pPr>
              <a:lnSpc>
                <a:spcPct val="90000"/>
              </a:lnSpc>
            </a:pPr>
            <a:r>
              <a:rPr lang="en-US" sz="2400" dirty="0">
                <a:latin typeface="Times New Roman" pitchFamily="18" charset="0"/>
                <a:ea typeface="Arial Unicode MS" pitchFamily="34" charset="-128"/>
                <a:cs typeface="Arial Unicode MS" pitchFamily="34" charset="-128"/>
              </a:rPr>
              <a:t>Opportunities </a:t>
            </a:r>
            <a:r>
              <a:rPr lang="en-GB" sz="2400" dirty="0">
                <a:latin typeface="Times New Roman" pitchFamily="18" charset="0"/>
                <a:ea typeface="Arial Unicode MS" pitchFamily="34" charset="-128"/>
                <a:cs typeface="Arial Unicode MS" pitchFamily="34" charset="-128"/>
              </a:rPr>
              <a:t>:</a:t>
            </a:r>
            <a:r>
              <a:rPr lang="en-US" sz="2400" dirty="0">
                <a:latin typeface="Times New Roman" pitchFamily="18" charset="0"/>
              </a:rPr>
              <a:t>External attractive factors that represent the reason for an organization to exist and develop. What opportunities exist in the environment, which will propel the </a:t>
            </a:r>
            <a:r>
              <a:rPr lang="en-US" sz="2400" dirty="0" err="1">
                <a:latin typeface="Times New Roman" pitchFamily="18" charset="0"/>
              </a:rPr>
              <a:t>organization?Identify</a:t>
            </a:r>
            <a:r>
              <a:rPr lang="en-US" sz="2400" dirty="0">
                <a:latin typeface="Times New Roman" pitchFamily="18" charset="0"/>
              </a:rPr>
              <a:t> them by their </a:t>
            </a:r>
            <a:r>
              <a:rPr lang="en-US" sz="2400" dirty="0">
                <a:latin typeface="Verdana"/>
              </a:rPr>
              <a:t>“</a:t>
            </a:r>
            <a:r>
              <a:rPr lang="en-US" sz="2400" dirty="0">
                <a:latin typeface="Times New Roman" pitchFamily="18" charset="0"/>
              </a:rPr>
              <a:t>time frames</a:t>
            </a:r>
            <a:r>
              <a:rPr lang="en-US" sz="2400" dirty="0">
                <a:latin typeface="Verdana"/>
              </a:rPr>
              <a:t>”</a:t>
            </a:r>
            <a:endParaRPr lang="en-US" sz="2400" dirty="0">
              <a:latin typeface="Times New Roman" pitchFamily="18" charset="0"/>
            </a:endParaRPr>
          </a:p>
          <a:p>
            <a:pPr>
              <a:lnSpc>
                <a:spcPct val="90000"/>
              </a:lnSpc>
            </a:pPr>
            <a:r>
              <a:rPr lang="en-US" sz="2400" dirty="0">
                <a:latin typeface="Times New Roman" pitchFamily="18" charset="0"/>
                <a:ea typeface="Arial Unicode MS" pitchFamily="34" charset="-128"/>
                <a:cs typeface="Arial Unicode MS" pitchFamily="34" charset="-128"/>
              </a:rPr>
              <a:t>Threats </a:t>
            </a:r>
            <a:r>
              <a:rPr lang="en-GB" sz="2400" dirty="0">
                <a:latin typeface="Times New Roman" pitchFamily="18" charset="0"/>
                <a:ea typeface="Arial Unicode MS" pitchFamily="34" charset="-128"/>
                <a:cs typeface="Arial Unicode MS" pitchFamily="34" charset="-128"/>
              </a:rPr>
              <a:t>:</a:t>
            </a:r>
            <a:r>
              <a:rPr lang="en-US" sz="2400" dirty="0">
                <a:latin typeface="Times New Roman" pitchFamily="18" charset="0"/>
              </a:rPr>
              <a:t>External factors, beyond an organization</a:t>
            </a:r>
            <a:r>
              <a:rPr lang="en-US" sz="2400" dirty="0">
                <a:latin typeface="Verdana"/>
              </a:rPr>
              <a:t>’</a:t>
            </a:r>
            <a:r>
              <a:rPr lang="en-US" sz="2400" dirty="0">
                <a:latin typeface="Times New Roman" pitchFamily="18" charset="0"/>
              </a:rPr>
              <a:t>s control, which could place the organization mission or operation at risk. contingency plans </a:t>
            </a:r>
            <a:r>
              <a:rPr lang="en-US" sz="2400" dirty="0" smtClean="0">
                <a:latin typeface="Times New Roman" pitchFamily="18" charset="0"/>
              </a:rPr>
              <a:t> that </a:t>
            </a:r>
            <a:r>
              <a:rPr lang="en-GB" sz="2400" dirty="0" smtClean="0">
                <a:latin typeface="Times New Roman" pitchFamily="18" charset="0"/>
              </a:rPr>
              <a:t>May </a:t>
            </a:r>
            <a:r>
              <a:rPr lang="en-US" sz="2400" dirty="0" smtClean="0">
                <a:latin typeface="Times New Roman" pitchFamily="18" charset="0"/>
              </a:rPr>
              <a:t> </a:t>
            </a:r>
            <a:r>
              <a:rPr lang="en-US" sz="2400" dirty="0">
                <a:latin typeface="Times New Roman" pitchFamily="18" charset="0"/>
              </a:rPr>
              <a:t>address them </a:t>
            </a:r>
            <a:r>
              <a:rPr lang="en-GB" sz="2400" dirty="0">
                <a:latin typeface="Times New Roman" pitchFamily="18" charset="0"/>
              </a:rPr>
              <a:t>.</a:t>
            </a:r>
            <a:endParaRPr lang="en-US" sz="2400" dirty="0">
              <a:latin typeface="Times New Roman" pitchFamily="18" charset="0"/>
            </a:endParaRPr>
          </a:p>
          <a:p>
            <a:pPr>
              <a:lnSpc>
                <a:spcPct val="90000"/>
              </a:lnSpc>
              <a:buFont typeface="Wingdings" pitchFamily="2" charset="2"/>
              <a:buChar char="•"/>
            </a:pPr>
            <a:r>
              <a:rPr lang="en-US" sz="2400" dirty="0">
                <a:latin typeface="Times New Roman" pitchFamily="18" charset="0"/>
              </a:rPr>
              <a:t>Classify them by their </a:t>
            </a:r>
            <a:r>
              <a:rPr lang="en-US" sz="2400" dirty="0">
                <a:latin typeface="Verdana"/>
              </a:rPr>
              <a:t>“</a:t>
            </a:r>
            <a:r>
              <a:rPr lang="en-US" sz="2400" dirty="0">
                <a:latin typeface="Times New Roman" pitchFamily="18" charset="0"/>
              </a:rPr>
              <a:t>seriousness</a:t>
            </a:r>
            <a:r>
              <a:rPr lang="en-US" sz="2400" dirty="0">
                <a:latin typeface="Verdana"/>
              </a:rPr>
              <a:t>”</a:t>
            </a:r>
            <a:r>
              <a:rPr lang="en-US" sz="2400" dirty="0">
                <a:latin typeface="Times New Roman" pitchFamily="18" charset="0"/>
              </a:rPr>
              <a:t> and </a:t>
            </a:r>
            <a:r>
              <a:rPr lang="en-US" sz="2400" dirty="0">
                <a:latin typeface="Verdana"/>
              </a:rPr>
              <a:t>“</a:t>
            </a:r>
            <a:r>
              <a:rPr lang="en-US" sz="2400" dirty="0">
                <a:latin typeface="Times New Roman" pitchFamily="18" charset="0"/>
              </a:rPr>
              <a:t>probability of occurrence</a:t>
            </a:r>
            <a:r>
              <a:rPr lang="en-US" sz="2400" dirty="0">
                <a:latin typeface="Verdana"/>
              </a:rPr>
              <a:t>”</a:t>
            </a:r>
            <a:r>
              <a:rPr lang="en-US" sz="2400" dirty="0">
                <a:latin typeface="Times New Roman" pitchFamily="18" charset="0"/>
              </a:rPr>
              <a:t>.</a:t>
            </a:r>
            <a:r>
              <a:rPr lang="en-US" sz="2400" dirty="0">
                <a:latin typeface="Times New Roman" pitchFamily="18" charset="0"/>
                <a:ea typeface="Arial Unicode MS" pitchFamily="34" charset="-128"/>
                <a:cs typeface="Arial Unicode MS" pitchFamily="34" charset="-128"/>
              </a:rPr>
              <a:t> </a:t>
            </a:r>
            <a:endParaRPr lang="en-US" sz="2400" dirty="0">
              <a:latin typeface="Times New Roman" pitchFamily="18" charset="0"/>
            </a:endParaRPr>
          </a:p>
          <a:p>
            <a:pPr>
              <a:lnSpc>
                <a:spcPct val="90000"/>
              </a:lnSpc>
            </a:pPr>
            <a:endParaRPr lang="en-US" sz="2400" dirty="0">
              <a:latin typeface="Times New Roman" pitchFamily="18" charset="0"/>
            </a:endParaRP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D5C09D3C-01B3-4927-83CC-2BD63FA3D7D4}" type="slidenum">
              <a:rPr lang="en-US"/>
              <a:pPr/>
              <a:t>4</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p>
            <a:r>
              <a:rPr lang="en-US" smtClean="0"/>
              <a:t>international market entry</a:t>
            </a:r>
            <a:endParaRPr lang="en-US" dirty="0"/>
          </a:p>
        </p:txBody>
      </p:sp>
      <p:sp>
        <p:nvSpPr>
          <p:cNvPr id="5" name="Slide Number Placeholder 3"/>
          <p:cNvSpPr>
            <a:spLocks noGrp="1"/>
          </p:cNvSpPr>
          <p:nvPr>
            <p:ph type="sldNum" sz="quarter" idx="12"/>
          </p:nvPr>
        </p:nvSpPr>
        <p:spPr/>
        <p:txBody>
          <a:bodyPr/>
          <a:lstStyle/>
          <a:p>
            <a:fld id="{15117561-9145-4B58-B7A9-F76180DC9AFC}" type="slidenum">
              <a:rPr lang="en-US"/>
              <a:pPr/>
              <a:t>5</a:t>
            </a:fld>
            <a:endParaRPr lang="en-US"/>
          </a:p>
        </p:txBody>
      </p:sp>
      <p:graphicFrame>
        <p:nvGraphicFramePr>
          <p:cNvPr id="304130" name="Object 2"/>
          <p:cNvGraphicFramePr>
            <a:graphicFrameLocks noChangeAspect="1"/>
          </p:cNvGraphicFramePr>
          <p:nvPr/>
        </p:nvGraphicFramePr>
        <p:xfrm>
          <a:off x="1295400" y="541338"/>
          <a:ext cx="7467600" cy="5249862"/>
        </p:xfrm>
        <a:graphic>
          <a:graphicData uri="http://schemas.openxmlformats.org/presentationml/2006/ole">
            <p:oleObj spid="_x0000_s1026" name="Bitmap Image" r:id="rId4" imgW="4971429" imgH="2381582" progId="PBrush">
              <p:embed/>
            </p:oleObj>
          </a:graphicData>
        </a:graphic>
      </p:graphicFrame>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1173163" y="228600"/>
            <a:ext cx="7772400" cy="1219200"/>
          </a:xfrm>
          <a:ln>
            <a:solidFill>
              <a:schemeClr val="tx1"/>
            </a:solidFill>
          </a:ln>
        </p:spPr>
        <p:txBody>
          <a:bodyPr/>
          <a:lstStyle/>
          <a:p>
            <a:pPr algn="ctr"/>
            <a:r>
              <a:rPr lang="en-GB" sz="2400">
                <a:solidFill>
                  <a:schemeClr val="tx1"/>
                </a:solidFill>
              </a:rPr>
              <a:t>SW :</a:t>
            </a:r>
            <a:r>
              <a:rPr lang="en-US" sz="2400">
                <a:solidFill>
                  <a:schemeClr val="tx1"/>
                </a:solidFill>
                <a:cs typeface="Times New Roman" pitchFamily="18" charset="0"/>
                <a:hlinkClick r:id="rId3"/>
              </a:rPr>
              <a:t>PRIMO-F</a:t>
            </a:r>
            <a:r>
              <a:rPr lang="en-US" sz="2400">
                <a:solidFill>
                  <a:schemeClr val="tx1"/>
                </a:solidFill>
                <a:ea typeface="Arial Unicode MS" pitchFamily="34" charset="-128"/>
                <a:cs typeface="Arial Unicode MS" pitchFamily="34" charset="-128"/>
              </a:rPr>
              <a:t/>
            </a:r>
            <a:br>
              <a:rPr lang="en-US" sz="2400">
                <a:solidFill>
                  <a:schemeClr val="tx1"/>
                </a:solidFill>
                <a:ea typeface="Arial Unicode MS" pitchFamily="34" charset="-128"/>
                <a:cs typeface="Arial Unicode MS" pitchFamily="34" charset="-128"/>
              </a:rPr>
            </a:br>
            <a:r>
              <a:rPr lang="en-US" sz="1800">
                <a:solidFill>
                  <a:srgbClr val="000000"/>
                </a:solidFill>
                <a:cs typeface="Times New Roman" pitchFamily="18" charset="0"/>
              </a:rPr>
              <a:t>People</a:t>
            </a:r>
            <a:r>
              <a:rPr lang="en-US" sz="1800" b="1">
                <a:solidFill>
                  <a:srgbClr val="000000"/>
                </a:solidFill>
                <a:cs typeface="Times New Roman" pitchFamily="18" charset="0"/>
              </a:rPr>
              <a:t>  I</a:t>
            </a:r>
            <a:r>
              <a:rPr lang="en-GB" sz="1800">
                <a:solidFill>
                  <a:srgbClr val="000000"/>
                </a:solidFill>
                <a:cs typeface="Times New Roman" pitchFamily="18" charset="0"/>
              </a:rPr>
              <a:t>I </a:t>
            </a:r>
            <a:r>
              <a:rPr lang="en-US" sz="1800">
                <a:solidFill>
                  <a:srgbClr val="000000"/>
                </a:solidFill>
                <a:cs typeface="Times New Roman" pitchFamily="18" charset="0"/>
              </a:rPr>
              <a:t>Resources</a:t>
            </a:r>
            <a:r>
              <a:rPr lang="en-US" sz="1800" b="1">
                <a:solidFill>
                  <a:srgbClr val="000000"/>
                </a:solidFill>
                <a:cs typeface="Times New Roman" pitchFamily="18" charset="0"/>
              </a:rPr>
              <a:t>  II</a:t>
            </a:r>
            <a:r>
              <a:rPr lang="en-GB" sz="1800">
                <a:solidFill>
                  <a:srgbClr val="000000"/>
                </a:solidFill>
                <a:cs typeface="Times New Roman" pitchFamily="18" charset="0"/>
              </a:rPr>
              <a:t>I </a:t>
            </a:r>
            <a:r>
              <a:rPr lang="en-US" sz="1800">
                <a:solidFill>
                  <a:srgbClr val="000000"/>
                </a:solidFill>
                <a:cs typeface="Times New Roman" pitchFamily="18" charset="0"/>
              </a:rPr>
              <a:t>Innovation &amp; Ideas</a:t>
            </a:r>
            <a:r>
              <a:rPr lang="en-US" sz="1800" b="1">
                <a:solidFill>
                  <a:srgbClr val="000000"/>
                </a:solidFill>
                <a:cs typeface="Times New Roman" pitchFamily="18" charset="0"/>
              </a:rPr>
              <a:t> I</a:t>
            </a:r>
            <a:r>
              <a:rPr lang="en-GB" sz="1800" b="1">
                <a:solidFill>
                  <a:srgbClr val="000000"/>
                </a:solidFill>
                <a:cs typeface="Times New Roman" pitchFamily="18" charset="0"/>
              </a:rPr>
              <a:t>I </a:t>
            </a:r>
            <a:r>
              <a:rPr lang="en-US" sz="1800">
                <a:solidFill>
                  <a:srgbClr val="000000"/>
                </a:solidFill>
                <a:cs typeface="Times New Roman" pitchFamily="18" charset="0"/>
              </a:rPr>
              <a:t>Marketing</a:t>
            </a:r>
            <a:r>
              <a:rPr lang="en-US" sz="1800" b="1">
                <a:solidFill>
                  <a:srgbClr val="000000"/>
                </a:solidFill>
                <a:cs typeface="Times New Roman" pitchFamily="18" charset="0"/>
              </a:rPr>
              <a:t> </a:t>
            </a:r>
            <a:r>
              <a:rPr lang="en-US" sz="1800">
                <a:solidFill>
                  <a:srgbClr val="000000"/>
                </a:solidFill>
                <a:cs typeface="Times New Roman" pitchFamily="18" charset="0"/>
              </a:rPr>
              <a:t/>
            </a:r>
            <a:br>
              <a:rPr lang="en-US" sz="1800">
                <a:solidFill>
                  <a:srgbClr val="000000"/>
                </a:solidFill>
                <a:cs typeface="Times New Roman" pitchFamily="18" charset="0"/>
              </a:rPr>
            </a:br>
            <a:r>
              <a:rPr lang="en-GB" sz="1800">
                <a:solidFill>
                  <a:srgbClr val="000000"/>
                </a:solidFill>
                <a:cs typeface="Times New Roman" pitchFamily="18" charset="0"/>
              </a:rPr>
              <a:t>II </a:t>
            </a:r>
            <a:r>
              <a:rPr lang="en-US" sz="1800">
                <a:solidFill>
                  <a:srgbClr val="000000"/>
                </a:solidFill>
                <a:cs typeface="Times New Roman" pitchFamily="18" charset="0"/>
              </a:rPr>
              <a:t>Operations</a:t>
            </a:r>
            <a:r>
              <a:rPr lang="en-US" sz="1800" b="1">
                <a:solidFill>
                  <a:srgbClr val="000000"/>
                </a:solidFill>
                <a:cs typeface="Times New Roman" pitchFamily="18" charset="0"/>
              </a:rPr>
              <a:t> II </a:t>
            </a:r>
            <a:r>
              <a:rPr lang="en-US" sz="1800">
                <a:solidFill>
                  <a:srgbClr val="000000"/>
                </a:solidFill>
                <a:cs typeface="Times New Roman" pitchFamily="18" charset="0"/>
              </a:rPr>
              <a:t>Finance</a:t>
            </a:r>
            <a:r>
              <a:rPr lang="en-US" sz="2400" b="1">
                <a:solidFill>
                  <a:srgbClr val="000000"/>
                </a:solidFill>
                <a:cs typeface="Times New Roman" pitchFamily="18" charset="0"/>
              </a:rPr>
              <a:t> </a:t>
            </a:r>
          </a:p>
        </p:txBody>
      </p:sp>
      <p:sp>
        <p:nvSpPr>
          <p:cNvPr id="295939" name="Rectangle 3"/>
          <p:cNvSpPr>
            <a:spLocks noGrp="1" noChangeArrowheads="1"/>
          </p:cNvSpPr>
          <p:nvPr>
            <p:ph idx="1"/>
          </p:nvPr>
        </p:nvSpPr>
        <p:spPr>
          <a:xfrm>
            <a:off x="1173163" y="1524000"/>
            <a:ext cx="7772400" cy="4572000"/>
          </a:xfrm>
          <a:solidFill>
            <a:srgbClr val="FFCC99"/>
          </a:solidFill>
        </p:spPr>
        <p:txBody>
          <a:bodyPr/>
          <a:lstStyle/>
          <a:p>
            <a:pPr>
              <a:lnSpc>
                <a:spcPct val="90000"/>
              </a:lnSpc>
              <a:buFont typeface="Wingdings" pitchFamily="2" charset="2"/>
              <a:buNone/>
            </a:pPr>
            <a:r>
              <a:rPr lang="en-US" sz="2400" dirty="0">
                <a:solidFill>
                  <a:srgbClr val="333333"/>
                </a:solidFill>
                <a:latin typeface="Times New Roman" pitchFamily="18" charset="0"/>
              </a:rPr>
              <a:t>strength could </a:t>
            </a:r>
            <a:r>
              <a:rPr lang="en-US" sz="2400" dirty="0" err="1">
                <a:solidFill>
                  <a:srgbClr val="333333"/>
                </a:solidFill>
                <a:latin typeface="Times New Roman" pitchFamily="18" charset="0"/>
              </a:rPr>
              <a:t>be:What</a:t>
            </a:r>
            <a:r>
              <a:rPr lang="en-US" sz="2400" dirty="0">
                <a:solidFill>
                  <a:srgbClr val="333333"/>
                </a:solidFill>
                <a:latin typeface="Times New Roman" pitchFamily="18" charset="0"/>
              </a:rPr>
              <a:t> do you do well? Is there anything you do better than most? Better than anyone else? </a:t>
            </a:r>
          </a:p>
          <a:p>
            <a:pPr>
              <a:lnSpc>
                <a:spcPct val="90000"/>
              </a:lnSpc>
            </a:pPr>
            <a:r>
              <a:rPr lang="en-US" sz="2400" dirty="0">
                <a:solidFill>
                  <a:srgbClr val="333333"/>
                </a:solidFill>
                <a:latin typeface="Times New Roman" pitchFamily="18" charset="0"/>
              </a:rPr>
              <a:t>Your specialist marketing expertise. </a:t>
            </a:r>
          </a:p>
          <a:p>
            <a:pPr>
              <a:lnSpc>
                <a:spcPct val="90000"/>
              </a:lnSpc>
            </a:pPr>
            <a:r>
              <a:rPr lang="en-US" sz="2400" dirty="0">
                <a:solidFill>
                  <a:srgbClr val="333333"/>
                </a:solidFill>
                <a:latin typeface="Times New Roman" pitchFamily="18" charset="0"/>
              </a:rPr>
              <a:t>A new, innovative product or service. </a:t>
            </a:r>
          </a:p>
          <a:p>
            <a:pPr>
              <a:lnSpc>
                <a:spcPct val="90000"/>
              </a:lnSpc>
            </a:pPr>
            <a:r>
              <a:rPr lang="en-US" sz="2400" dirty="0">
                <a:solidFill>
                  <a:srgbClr val="333333"/>
                </a:solidFill>
                <a:latin typeface="Times New Roman" pitchFamily="18" charset="0"/>
              </a:rPr>
              <a:t>Location </a:t>
            </a:r>
            <a:r>
              <a:rPr lang="en-GB" sz="2400" dirty="0">
                <a:solidFill>
                  <a:srgbClr val="333333"/>
                </a:solidFill>
                <a:latin typeface="Times New Roman" pitchFamily="18" charset="0"/>
              </a:rPr>
              <a:t>,</a:t>
            </a:r>
            <a:r>
              <a:rPr lang="en-US" sz="2400" dirty="0">
                <a:solidFill>
                  <a:srgbClr val="333333"/>
                </a:solidFill>
                <a:latin typeface="Times New Roman" pitchFamily="18" charset="0"/>
              </a:rPr>
              <a:t>Quality processes that adds value to your product or service. </a:t>
            </a:r>
          </a:p>
          <a:p>
            <a:pPr>
              <a:lnSpc>
                <a:spcPct val="90000"/>
              </a:lnSpc>
              <a:buFont typeface="Wingdings" pitchFamily="2" charset="2"/>
              <a:buNone/>
            </a:pPr>
            <a:r>
              <a:rPr lang="en-US" sz="2400" dirty="0">
                <a:solidFill>
                  <a:srgbClr val="333333"/>
                </a:solidFill>
                <a:latin typeface="Times New Roman" pitchFamily="18" charset="0"/>
              </a:rPr>
              <a:t>A weakness could </a:t>
            </a:r>
            <a:r>
              <a:rPr lang="en-US" sz="2400" dirty="0" err="1">
                <a:solidFill>
                  <a:srgbClr val="333333"/>
                </a:solidFill>
                <a:latin typeface="Times New Roman" pitchFamily="18" charset="0"/>
              </a:rPr>
              <a:t>be:What</a:t>
            </a:r>
            <a:r>
              <a:rPr lang="en-US" sz="2400" dirty="0">
                <a:solidFill>
                  <a:srgbClr val="333333"/>
                </a:solidFill>
                <a:latin typeface="Times New Roman" pitchFamily="18" charset="0"/>
              </a:rPr>
              <a:t> should be improved? What do you do poorly? What should you avoid, based on mistakes in the past?</a:t>
            </a:r>
            <a:endParaRPr lang="en-GB" sz="2400" dirty="0">
              <a:solidFill>
                <a:srgbClr val="333333"/>
              </a:solidFill>
              <a:latin typeface="Times New Roman" pitchFamily="18" charset="0"/>
            </a:endParaRPr>
          </a:p>
          <a:p>
            <a:pPr>
              <a:lnSpc>
                <a:spcPct val="90000"/>
              </a:lnSpc>
              <a:buFont typeface="Wingdings" pitchFamily="2" charset="2"/>
              <a:buNone/>
            </a:pPr>
            <a:r>
              <a:rPr lang="en-US" sz="2400" dirty="0">
                <a:solidFill>
                  <a:srgbClr val="333333"/>
                </a:solidFill>
                <a:latin typeface="Times New Roman" pitchFamily="18" charset="0"/>
              </a:rPr>
              <a:t>Lack of marketing expertise. </a:t>
            </a:r>
          </a:p>
          <a:p>
            <a:pPr>
              <a:lnSpc>
                <a:spcPct val="90000"/>
              </a:lnSpc>
            </a:pPr>
            <a:r>
              <a:rPr lang="en-US" sz="2400" dirty="0">
                <a:solidFill>
                  <a:srgbClr val="333333"/>
                </a:solidFill>
                <a:latin typeface="Times New Roman" pitchFamily="18" charset="0"/>
              </a:rPr>
              <a:t>Undifferentiated products</a:t>
            </a:r>
            <a:r>
              <a:rPr lang="en-GB" sz="2400" dirty="0">
                <a:solidFill>
                  <a:srgbClr val="333333"/>
                </a:solidFill>
                <a:latin typeface="Times New Roman" pitchFamily="18" charset="0"/>
              </a:rPr>
              <a:t> ,</a:t>
            </a:r>
            <a:r>
              <a:rPr lang="en-US" sz="2400" dirty="0">
                <a:solidFill>
                  <a:srgbClr val="333333"/>
                </a:solidFill>
                <a:latin typeface="Times New Roman" pitchFamily="18" charset="0"/>
              </a:rPr>
              <a:t>Poor quality</a:t>
            </a:r>
          </a:p>
          <a:p>
            <a:pPr>
              <a:lnSpc>
                <a:spcPct val="90000"/>
              </a:lnSpc>
            </a:pPr>
            <a:r>
              <a:rPr lang="en-US" sz="2400" dirty="0">
                <a:solidFill>
                  <a:srgbClr val="333333"/>
                </a:solidFill>
                <a:latin typeface="Times New Roman" pitchFamily="18" charset="0"/>
              </a:rPr>
              <a:t>Damaged reputation.</a:t>
            </a:r>
          </a:p>
          <a:p>
            <a:pPr>
              <a:lnSpc>
                <a:spcPct val="90000"/>
              </a:lnSpc>
              <a:buFont typeface="Wingdings" pitchFamily="2" charset="2"/>
              <a:buNone/>
            </a:pPr>
            <a:endParaRPr lang="en-US" sz="2400" dirty="0">
              <a:latin typeface="Times New Roman" pitchFamily="18" charset="0"/>
            </a:endParaRP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139F4EA3-34E7-4D5E-984C-8D4AA6A9C1B5}" type="slidenum">
              <a:rPr lang="en-US"/>
              <a:pPr/>
              <a:t>6</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1173163" y="304800"/>
            <a:ext cx="7772400" cy="381000"/>
          </a:xfrm>
        </p:spPr>
        <p:txBody>
          <a:bodyPr/>
          <a:lstStyle/>
          <a:p>
            <a:pPr algn="ctr"/>
            <a:r>
              <a:rPr lang="en-GB" sz="2400">
                <a:solidFill>
                  <a:schemeClr val="tx1"/>
                </a:solidFill>
              </a:rPr>
              <a:t>OT Profile</a:t>
            </a:r>
            <a:r>
              <a:rPr lang="en-GB"/>
              <a:t> </a:t>
            </a:r>
            <a:endParaRPr lang="en-US"/>
          </a:p>
        </p:txBody>
      </p:sp>
      <p:sp>
        <p:nvSpPr>
          <p:cNvPr id="308227" name="Rectangle 3"/>
          <p:cNvSpPr>
            <a:spLocks noGrp="1" noChangeArrowheads="1"/>
          </p:cNvSpPr>
          <p:nvPr>
            <p:ph idx="1"/>
          </p:nvPr>
        </p:nvSpPr>
        <p:spPr>
          <a:xfrm>
            <a:off x="1173163" y="762000"/>
            <a:ext cx="7772400" cy="5562600"/>
          </a:xfrm>
          <a:solidFill>
            <a:srgbClr val="FFCC99"/>
          </a:solidFill>
        </p:spPr>
        <p:txBody>
          <a:bodyPr/>
          <a:lstStyle/>
          <a:p>
            <a:pPr>
              <a:lnSpc>
                <a:spcPct val="90000"/>
              </a:lnSpc>
              <a:buFont typeface="Wingdings" pitchFamily="2" charset="2"/>
              <a:buChar char="•"/>
            </a:pPr>
            <a:r>
              <a:rPr lang="en-US" sz="2400" dirty="0">
                <a:latin typeface="Times New Roman" pitchFamily="18" charset="0"/>
              </a:rPr>
              <a:t>Opportunities </a:t>
            </a:r>
            <a:r>
              <a:rPr lang="en-GB" sz="2400" dirty="0">
                <a:latin typeface="Times New Roman" pitchFamily="18" charset="0"/>
              </a:rPr>
              <a:t>:</a:t>
            </a:r>
            <a:r>
              <a:rPr lang="en-US" sz="2400" dirty="0">
                <a:latin typeface="Times New Roman" pitchFamily="18" charset="0"/>
              </a:rPr>
              <a:t>Where can you find, or create, a competitive advantage? What are some major trends in your business? </a:t>
            </a:r>
            <a:br>
              <a:rPr lang="en-US" sz="2400" dirty="0">
                <a:latin typeface="Times New Roman" pitchFamily="18" charset="0"/>
              </a:rPr>
            </a:br>
            <a:r>
              <a:rPr lang="en-US" sz="2400" dirty="0">
                <a:latin typeface="Times New Roman" pitchFamily="18" charset="0"/>
              </a:rPr>
              <a:t>- Consolidation / Diversification?  Specialization / Generalization?</a:t>
            </a:r>
            <a:br>
              <a:rPr lang="en-US" sz="2400" dirty="0">
                <a:latin typeface="Times New Roman" pitchFamily="18" charset="0"/>
              </a:rPr>
            </a:br>
            <a:r>
              <a:rPr lang="en-US" sz="2400" dirty="0">
                <a:latin typeface="Times New Roman" pitchFamily="18" charset="0"/>
              </a:rPr>
              <a:t>- Changes in technology. Such as computer software </a:t>
            </a:r>
            <a:r>
              <a:rPr lang="en-GB" sz="2400" dirty="0">
                <a:latin typeface="Times New Roman" pitchFamily="18" charset="0"/>
              </a:rPr>
              <a:t>.</a:t>
            </a:r>
            <a:r>
              <a:rPr lang="en-US" sz="2400" dirty="0">
                <a:latin typeface="Times New Roman" pitchFamily="18" charset="0"/>
              </a:rPr>
              <a:t>- Changes in the types of businesses in your market</a:t>
            </a:r>
            <a:r>
              <a:rPr lang="en-GB" sz="2400" dirty="0">
                <a:latin typeface="Times New Roman" pitchFamily="18" charset="0"/>
              </a:rPr>
              <a:t>.</a:t>
            </a:r>
            <a:r>
              <a:rPr lang="en-US" sz="2400" dirty="0">
                <a:latin typeface="Times New Roman" pitchFamily="18" charset="0"/>
              </a:rPr>
              <a:t>- Changes in social patterns, population profiles, lifestyle. </a:t>
            </a:r>
            <a:br>
              <a:rPr lang="en-US" sz="2400" dirty="0">
                <a:latin typeface="Times New Roman" pitchFamily="18" charset="0"/>
              </a:rPr>
            </a:br>
            <a:r>
              <a:rPr lang="en-US" sz="2400" dirty="0">
                <a:latin typeface="Times New Roman" pitchFamily="18" charset="0"/>
              </a:rPr>
              <a:t>- trends. Changes in demand</a:t>
            </a:r>
          </a:p>
          <a:p>
            <a:pPr>
              <a:lnSpc>
                <a:spcPct val="90000"/>
              </a:lnSpc>
              <a:buFont typeface="Wingdings" pitchFamily="2" charset="2"/>
              <a:buChar char="•"/>
            </a:pPr>
            <a:r>
              <a:rPr lang="en-US" sz="2400" dirty="0">
                <a:latin typeface="Times New Roman" pitchFamily="18" charset="0"/>
              </a:rPr>
              <a:t>Threats </a:t>
            </a:r>
            <a:r>
              <a:rPr lang="en-GB" sz="2400" dirty="0">
                <a:latin typeface="Times New Roman" pitchFamily="18" charset="0"/>
              </a:rPr>
              <a:t>:</a:t>
            </a:r>
            <a:r>
              <a:rPr lang="en-US" sz="2400" dirty="0">
                <a:latin typeface="Times New Roman" pitchFamily="18" charset="0"/>
              </a:rPr>
              <a:t>What obstacles do you face? </a:t>
            </a:r>
          </a:p>
          <a:p>
            <a:pPr>
              <a:lnSpc>
                <a:spcPct val="90000"/>
              </a:lnSpc>
              <a:buFont typeface="Wingdings" pitchFamily="2" charset="2"/>
              <a:buChar char="o"/>
            </a:pPr>
            <a:r>
              <a:rPr lang="en-US" sz="2400" dirty="0">
                <a:latin typeface="Times New Roman" pitchFamily="18" charset="0"/>
              </a:rPr>
              <a:t>What are your competitors doing that may result in a loss of clients, customers, market share? Are the required specifications for your job, products or services changing? </a:t>
            </a:r>
          </a:p>
          <a:p>
            <a:pPr>
              <a:lnSpc>
                <a:spcPct val="90000"/>
              </a:lnSpc>
            </a:pPr>
            <a:r>
              <a:rPr lang="en-US" sz="2400" dirty="0">
                <a:latin typeface="Times New Roman" pitchFamily="18" charset="0"/>
                <a:cs typeface="Times New Roman" pitchFamily="18" charset="0"/>
              </a:rPr>
              <a:t>Is changing technology threatening your position? Do you have cash-flow problems? </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70DF6FD1-C6B5-49C2-A5CA-20113E6F15B5}" type="slidenum">
              <a:rPr lang="en-US"/>
              <a:pPr/>
              <a:t>7</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xfrm>
            <a:off x="1173163" y="228600"/>
            <a:ext cx="7772400" cy="304800"/>
          </a:xfrm>
        </p:spPr>
        <p:txBody>
          <a:bodyPr/>
          <a:lstStyle/>
          <a:p>
            <a:r>
              <a:rPr lang="en-US" sz="2000" b="1">
                <a:solidFill>
                  <a:srgbClr val="333333"/>
                </a:solidFill>
                <a:latin typeface="Verdana" pitchFamily="34" charset="0"/>
              </a:rPr>
              <a:t>SWOT Analysis Examples</a:t>
            </a:r>
          </a:p>
        </p:txBody>
      </p:sp>
      <p:sp>
        <p:nvSpPr>
          <p:cNvPr id="297987" name="Rectangle 3"/>
          <p:cNvSpPr>
            <a:spLocks noGrp="1" noChangeArrowheads="1"/>
          </p:cNvSpPr>
          <p:nvPr>
            <p:ph idx="1"/>
          </p:nvPr>
        </p:nvSpPr>
        <p:spPr>
          <a:xfrm>
            <a:off x="685800" y="685800"/>
            <a:ext cx="7772400" cy="5638800"/>
          </a:xfrm>
          <a:solidFill>
            <a:srgbClr val="FFCC99"/>
          </a:solidFill>
        </p:spPr>
        <p:txBody>
          <a:bodyPr/>
          <a:lstStyle/>
          <a:p>
            <a:pPr>
              <a:lnSpc>
                <a:spcPct val="90000"/>
              </a:lnSpc>
            </a:pPr>
            <a:r>
              <a:rPr lang="en-US" sz="2800">
                <a:solidFill>
                  <a:srgbClr val="333333"/>
                </a:solidFill>
                <a:latin typeface="Times New Roman" pitchFamily="18" charset="0"/>
              </a:rPr>
              <a:t>Example 1 - </a:t>
            </a:r>
            <a:r>
              <a:rPr lang="en-US" sz="2800">
                <a:solidFill>
                  <a:srgbClr val="333333"/>
                </a:solidFill>
                <a:latin typeface="Times New Roman" pitchFamily="18" charset="0"/>
                <a:hlinkClick r:id="rId3"/>
              </a:rPr>
              <a:t>Wal-Mart SWOT Analysis.</a:t>
            </a:r>
            <a:r>
              <a:rPr lang="en-US" sz="2800">
                <a:solidFill>
                  <a:srgbClr val="333333"/>
                </a:solidFill>
                <a:latin typeface="Times New Roman" pitchFamily="18" charset="0"/>
              </a:rPr>
              <a:t> Strengths - Wal-Mart is a powerful retail brand. It has a reputation for value for money, convenience and a wide range of products all in one store.Weaknesses - Wal-Mart is the World's largest grocery retailer and control of its empire, despite its IT advantages, could leave it weak in some areas due to the huge span of control.Opportunities - To take over, merge with, or form strategic alliances with other global retailers, focusing on specific markets such as Europe or the Greater China Region. Threats - Being number one means that you are the target of competition, locally and globally.</a:t>
            </a:r>
          </a:p>
          <a:p>
            <a:pPr>
              <a:lnSpc>
                <a:spcPct val="90000"/>
              </a:lnSpc>
            </a:pPr>
            <a:endParaRPr lang="en-US" sz="2800">
              <a:latin typeface="Times New Roman" pitchFamily="18" charset="0"/>
            </a:endParaRP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257AF598-1E18-4EEF-83AA-4A1A8B7D3203}" type="slidenum">
              <a:rPr lang="en-US"/>
              <a:pPr/>
              <a:t>8</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flipV="1">
            <a:off x="685800" y="457200"/>
            <a:ext cx="7772400" cy="152400"/>
          </a:xfrm>
        </p:spPr>
        <p:txBody>
          <a:bodyPr/>
          <a:lstStyle/>
          <a:p>
            <a:r>
              <a:rPr lang="en-GB"/>
              <a:t>.</a:t>
            </a:r>
            <a:endParaRPr lang="en-US"/>
          </a:p>
        </p:txBody>
      </p:sp>
      <p:sp>
        <p:nvSpPr>
          <p:cNvPr id="300035" name="Rectangle 3"/>
          <p:cNvSpPr>
            <a:spLocks noGrp="1" noChangeArrowheads="1"/>
          </p:cNvSpPr>
          <p:nvPr>
            <p:ph idx="1"/>
          </p:nvPr>
        </p:nvSpPr>
        <p:spPr>
          <a:xfrm>
            <a:off x="685800" y="381000"/>
            <a:ext cx="7772400" cy="5715000"/>
          </a:xfrm>
          <a:solidFill>
            <a:srgbClr val="FFCC99"/>
          </a:solidFill>
        </p:spPr>
        <p:txBody>
          <a:bodyPr/>
          <a:lstStyle/>
          <a:p>
            <a:pPr>
              <a:lnSpc>
                <a:spcPct val="90000"/>
              </a:lnSpc>
            </a:pPr>
            <a:r>
              <a:rPr lang="en-US" sz="2400">
                <a:solidFill>
                  <a:srgbClr val="333333"/>
                </a:solidFill>
                <a:latin typeface="Times New Roman" pitchFamily="18" charset="0"/>
              </a:rPr>
              <a:t>Example 2 - Starbucks SWOT Analysis. Strengths - Starbucks Corporation is a very profitable organisation, earning in excess of $600 million in 2004.Weaknesses - Starbucks has a reputation for new product development and creativity. Opportunities - New products and services that can be retailed in their cafes, such as Fair Trade products. Threats - Starbucks are exposed to rises in the cost of coffee and dairy products.</a:t>
            </a:r>
            <a:endParaRPr lang="en-GB" sz="2400">
              <a:solidFill>
                <a:srgbClr val="333333"/>
              </a:solidFill>
              <a:latin typeface="Times New Roman" pitchFamily="18" charset="0"/>
            </a:endParaRPr>
          </a:p>
          <a:p>
            <a:pPr>
              <a:lnSpc>
                <a:spcPct val="90000"/>
              </a:lnSpc>
            </a:pPr>
            <a:endParaRPr lang="en-US" sz="2400">
              <a:solidFill>
                <a:srgbClr val="333333"/>
              </a:solidFill>
              <a:latin typeface="Times New Roman" pitchFamily="18" charset="0"/>
            </a:endParaRPr>
          </a:p>
          <a:p>
            <a:pPr>
              <a:lnSpc>
                <a:spcPct val="90000"/>
              </a:lnSpc>
            </a:pPr>
            <a:r>
              <a:rPr lang="en-US" sz="2400">
                <a:solidFill>
                  <a:srgbClr val="333333"/>
                </a:solidFill>
                <a:latin typeface="Times New Roman" pitchFamily="18" charset="0"/>
              </a:rPr>
              <a:t>Example 3 - Nike SWOT Analysis.Strengths - Nike is a very competitive organisation. Phil Knight (Founder and CEO) is often quoted as saying that 'Business is war without bullets.'Weaknesses - The organisation does have a diversified range of sports products. Opportunities - Product development offers Nike many opportunities. Threats - Nike is exposed to the international nature of trade.</a:t>
            </a:r>
          </a:p>
          <a:p>
            <a:pPr>
              <a:lnSpc>
                <a:spcPct val="90000"/>
              </a:lnSpc>
            </a:pPr>
            <a:endParaRPr lang="en-US" sz="2400">
              <a:latin typeface="Times New Roman" pitchFamily="18" charset="0"/>
            </a:endParaRP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51EE03F4-29D6-4DFC-BDC4-AD7B1E0BF6FD}" type="slidenum">
              <a:rPr lang="en-US"/>
              <a:pPr/>
              <a:t>9</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p>
            <a:r>
              <a:rPr lang="en-US" smtClean="0"/>
              <a:t>international market entry</a:t>
            </a:r>
            <a:endParaRPr lang="en-US"/>
          </a:p>
        </p:txBody>
      </p:sp>
      <p:sp>
        <p:nvSpPr>
          <p:cNvPr id="5" name="Slide Number Placeholder 3"/>
          <p:cNvSpPr>
            <a:spLocks noGrp="1"/>
          </p:cNvSpPr>
          <p:nvPr>
            <p:ph type="sldNum" sz="quarter" idx="12"/>
          </p:nvPr>
        </p:nvSpPr>
        <p:spPr/>
        <p:txBody>
          <a:bodyPr/>
          <a:lstStyle/>
          <a:p>
            <a:fld id="{C234C20B-9CA2-4163-866F-F03DF9D030D9}" type="slidenum">
              <a:rPr lang="en-US"/>
              <a:pPr/>
              <a:t>10</a:t>
            </a:fld>
            <a:endParaRPr lang="en-US"/>
          </a:p>
        </p:txBody>
      </p:sp>
      <p:graphicFrame>
        <p:nvGraphicFramePr>
          <p:cNvPr id="306178" name="Object 2"/>
          <p:cNvGraphicFramePr>
            <a:graphicFrameLocks noChangeAspect="1"/>
          </p:cNvGraphicFramePr>
          <p:nvPr/>
        </p:nvGraphicFramePr>
        <p:xfrm>
          <a:off x="1143000" y="1524000"/>
          <a:ext cx="7696200" cy="4038600"/>
        </p:xfrm>
        <a:graphic>
          <a:graphicData uri="http://schemas.openxmlformats.org/presentationml/2006/ole">
            <p:oleObj spid="_x0000_s2050" name="Bitmap Image" r:id="rId4" imgW="3476190" imgH="1561905" progId="PBrush">
              <p:embed/>
            </p:oleObj>
          </a:graphicData>
        </a:graphic>
      </p:graphicFrame>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685799"/>
            <a:ext cx="7772400" cy="2819401"/>
          </a:xfrm>
        </p:spPr>
        <p:txBody>
          <a:bodyPr/>
          <a:lstStyle/>
          <a:p>
            <a:r>
              <a:rPr lang="en-US" sz="4000" dirty="0" smtClean="0">
                <a:latin typeface="Arial Black" pitchFamily="34" charset="0"/>
              </a:rPr>
              <a:t>INTERNATIONAL MARKET ENTRY STRATEGIES</a:t>
            </a:r>
            <a:r>
              <a:rPr lang="en-US" dirty="0" smtClean="0">
                <a:latin typeface="Arial Black" pitchFamily="34" charset="0"/>
              </a:rPr>
              <a:t/>
            </a:r>
            <a:br>
              <a:rPr lang="en-US" dirty="0" smtClean="0">
                <a:latin typeface="Arial Black" pitchFamily="34" charset="0"/>
              </a:rPr>
            </a:br>
            <a:endParaRPr lang="en-US" dirty="0">
              <a:latin typeface="Arial Black" pitchFamily="34" charset="0"/>
            </a:endParaRPr>
          </a:p>
        </p:txBody>
      </p:sp>
      <p:sp>
        <p:nvSpPr>
          <p:cNvPr id="3" name="Subtitle 2"/>
          <p:cNvSpPr>
            <a:spLocks noGrp="1"/>
          </p:cNvSpPr>
          <p:nvPr>
            <p:ph type="subTitle" idx="1"/>
          </p:nvPr>
        </p:nvSpPr>
        <p:spPr>
          <a:xfrm>
            <a:off x="1166813" y="3352800"/>
            <a:ext cx="6400800" cy="2286000"/>
          </a:xfrm>
        </p:spPr>
        <p:txBody>
          <a:bodyPr/>
          <a:lstStyle/>
          <a:p>
            <a:pPr>
              <a:buFont typeface="Arial" pitchFamily="34" charset="0"/>
              <a:buChar char="•"/>
            </a:pPr>
            <a:r>
              <a:rPr lang="en-IN" sz="3200" b="1" dirty="0">
                <a:solidFill>
                  <a:srgbClr val="002060"/>
                </a:solidFill>
              </a:rPr>
              <a:t>I</a:t>
            </a:r>
            <a:r>
              <a:rPr lang="en-IN" sz="3200" b="1" dirty="0" smtClean="0">
                <a:solidFill>
                  <a:srgbClr val="002060"/>
                </a:solidFill>
              </a:rPr>
              <a:t>nternational market entry concept &amp; modes</a:t>
            </a:r>
          </a:p>
          <a:p>
            <a:pPr>
              <a:buFont typeface="Arial" pitchFamily="34" charset="0"/>
              <a:buChar char="•"/>
            </a:pPr>
            <a:r>
              <a:rPr lang="en-IN" sz="3200" b="1" dirty="0" smtClean="0">
                <a:solidFill>
                  <a:srgbClr val="002060"/>
                </a:solidFill>
              </a:rPr>
              <a:t>Factors affecting the selection of entry mode</a:t>
            </a:r>
          </a:p>
          <a:p>
            <a:pPr>
              <a:buFont typeface="Arial" pitchFamily="34" charset="0"/>
              <a:buChar char="•"/>
            </a:pPr>
            <a:endParaRPr lang="en-IN" sz="3200" b="1" dirty="0" smtClean="0">
              <a:solidFill>
                <a:srgbClr val="002060"/>
              </a:solidFill>
            </a:endParaRPr>
          </a:p>
          <a:p>
            <a:pPr>
              <a:buFont typeface="Arial" pitchFamily="34" charset="0"/>
              <a:buChar char="•"/>
            </a:pPr>
            <a:endParaRPr lang="en-IN" sz="3200" b="1" dirty="0" smtClean="0">
              <a:solidFill>
                <a:srgbClr val="002060"/>
              </a:solidFill>
            </a:endParaRPr>
          </a:p>
          <a:p>
            <a:pPr>
              <a:buFont typeface="Arial" pitchFamily="34" charset="0"/>
              <a:buChar char="•"/>
            </a:pPr>
            <a:endParaRPr lang="en-IN" sz="3200" b="1" dirty="0" smtClean="0">
              <a:solidFill>
                <a:srgbClr val="002060"/>
              </a:solidFill>
            </a:endParaRP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ext Box 2"/>
          <p:cNvSpPr txBox="1">
            <a:spLocks noChangeArrowheads="1"/>
          </p:cNvSpPr>
          <p:nvPr/>
        </p:nvSpPr>
        <p:spPr bwMode="auto">
          <a:xfrm>
            <a:off x="609600" y="1066800"/>
            <a:ext cx="8077200" cy="978729"/>
          </a:xfrm>
          <a:prstGeom prst="rect">
            <a:avLst/>
          </a:prstGeom>
          <a:noFill/>
          <a:ln w="9525">
            <a:noFill/>
            <a:miter lim="800000"/>
            <a:headEnd/>
            <a:tailEnd/>
          </a:ln>
          <a:effectLst/>
        </p:spPr>
        <p:txBody>
          <a:bodyPr wrap="square">
            <a:spAutoFit/>
          </a:bodyPr>
          <a:lstStyle/>
          <a:p>
            <a:pPr algn="ctr">
              <a:lnSpc>
                <a:spcPct val="80000"/>
              </a:lnSpc>
              <a:spcBef>
                <a:spcPct val="50000"/>
              </a:spcBef>
            </a:pPr>
            <a:r>
              <a:rPr lang="en-IN" sz="3600" b="1" dirty="0">
                <a:solidFill>
                  <a:srgbClr val="002060"/>
                </a:solidFill>
              </a:rPr>
              <a:t>Concept of international market entry</a:t>
            </a:r>
          </a:p>
        </p:txBody>
      </p:sp>
      <p:sp>
        <p:nvSpPr>
          <p:cNvPr id="293891" name="Text Box 3"/>
          <p:cNvSpPr txBox="1">
            <a:spLocks noChangeArrowheads="1"/>
          </p:cNvSpPr>
          <p:nvPr/>
        </p:nvSpPr>
        <p:spPr bwMode="auto">
          <a:xfrm>
            <a:off x="990600" y="2362200"/>
            <a:ext cx="7696200" cy="4093428"/>
          </a:xfrm>
          <a:prstGeom prst="rect">
            <a:avLst/>
          </a:prstGeom>
          <a:noFill/>
          <a:ln w="9525">
            <a:noFill/>
            <a:miter lim="800000"/>
            <a:headEnd/>
            <a:tailEnd/>
          </a:ln>
          <a:effectLst/>
        </p:spPr>
        <p:txBody>
          <a:bodyPr wrap="square">
            <a:spAutoFit/>
          </a:bodyPr>
          <a:lstStyle/>
          <a:p>
            <a:pPr>
              <a:spcBef>
                <a:spcPct val="50000"/>
              </a:spcBef>
              <a:buFontTx/>
              <a:buChar char="•"/>
            </a:pPr>
            <a:r>
              <a:rPr lang="en-IN" sz="2000" b="1" dirty="0">
                <a:solidFill>
                  <a:schemeClr val="accent4"/>
                </a:solidFill>
                <a:latin typeface="Arial" pitchFamily="34" charset="0"/>
              </a:rPr>
              <a:t> mode of entry: an institutional mechanism by which a </a:t>
            </a:r>
          </a:p>
          <a:p>
            <a:pPr>
              <a:spcBef>
                <a:spcPct val="50000"/>
              </a:spcBef>
            </a:pPr>
            <a:r>
              <a:rPr lang="en-IN" sz="2000" b="1" dirty="0">
                <a:solidFill>
                  <a:schemeClr val="accent4"/>
                </a:solidFill>
                <a:latin typeface="Arial" pitchFamily="34" charset="0"/>
              </a:rPr>
              <a:t>   firm makes its products or services available </a:t>
            </a:r>
          </a:p>
          <a:p>
            <a:pPr>
              <a:spcBef>
                <a:spcPct val="50000"/>
              </a:spcBef>
            </a:pPr>
            <a:r>
              <a:rPr lang="en-IN" sz="2000" b="1" dirty="0">
                <a:solidFill>
                  <a:schemeClr val="accent4"/>
                </a:solidFill>
                <a:latin typeface="Arial" pitchFamily="34" charset="0"/>
              </a:rPr>
              <a:t>   consumers in international markets.</a:t>
            </a:r>
          </a:p>
          <a:p>
            <a:pPr>
              <a:spcBef>
                <a:spcPct val="50000"/>
              </a:spcBef>
              <a:buFontTx/>
              <a:buChar char="•"/>
            </a:pPr>
            <a:r>
              <a:rPr lang="en-IN" sz="2000" b="1" dirty="0">
                <a:solidFill>
                  <a:schemeClr val="accent4"/>
                </a:solidFill>
                <a:latin typeface="Arial" pitchFamily="34" charset="0"/>
              </a:rPr>
              <a:t> mode of entry determined by:</a:t>
            </a:r>
          </a:p>
          <a:p>
            <a:pPr lvl="1">
              <a:spcBef>
                <a:spcPct val="50000"/>
              </a:spcBef>
            </a:pPr>
            <a:r>
              <a:rPr lang="en-IN" sz="2000" b="1" dirty="0">
                <a:solidFill>
                  <a:schemeClr val="accent4"/>
                </a:solidFill>
                <a:latin typeface="Arial" pitchFamily="34" charset="0"/>
              </a:rPr>
              <a:t>- the ability and willingness of the firm to commit </a:t>
            </a:r>
          </a:p>
          <a:p>
            <a:pPr lvl="1">
              <a:spcBef>
                <a:spcPct val="50000"/>
              </a:spcBef>
            </a:pPr>
            <a:r>
              <a:rPr lang="en-IN" sz="2000" b="1" dirty="0">
                <a:solidFill>
                  <a:schemeClr val="accent4"/>
                </a:solidFill>
                <a:latin typeface="Arial" pitchFamily="34" charset="0"/>
              </a:rPr>
              <a:t>  resources</a:t>
            </a:r>
          </a:p>
          <a:p>
            <a:pPr lvl="1">
              <a:spcBef>
                <a:spcPct val="50000"/>
              </a:spcBef>
            </a:pPr>
            <a:r>
              <a:rPr lang="en-IN" sz="2000" b="1" dirty="0">
                <a:solidFill>
                  <a:schemeClr val="accent4"/>
                </a:solidFill>
                <a:latin typeface="Arial" pitchFamily="34" charset="0"/>
              </a:rPr>
              <a:t>- the firms’ desire to have a level of control over </a:t>
            </a:r>
          </a:p>
          <a:p>
            <a:pPr lvl="1">
              <a:spcBef>
                <a:spcPct val="50000"/>
              </a:spcBef>
            </a:pPr>
            <a:r>
              <a:rPr lang="en-IN" sz="2000" b="1" dirty="0">
                <a:solidFill>
                  <a:schemeClr val="accent4"/>
                </a:solidFill>
                <a:latin typeface="Arial" pitchFamily="34" charset="0"/>
              </a:rPr>
              <a:t>  international operations</a:t>
            </a:r>
          </a:p>
          <a:p>
            <a:pPr lvl="1">
              <a:spcBef>
                <a:spcPct val="50000"/>
              </a:spcBef>
            </a:pPr>
            <a:r>
              <a:rPr lang="en-IN" sz="2000" b="1" dirty="0">
                <a:solidFill>
                  <a:schemeClr val="accent4"/>
                </a:solidFill>
                <a:latin typeface="Arial" pitchFamily="34" charset="0"/>
              </a:rPr>
              <a:t>- the level of risk the firm is willing to take</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0418" name="Rectangle 2"/>
          <p:cNvSpPr>
            <a:spLocks noGrp="1" noChangeArrowheads="1"/>
          </p:cNvSpPr>
          <p:nvPr>
            <p:ph type="title"/>
          </p:nvPr>
        </p:nvSpPr>
        <p:spPr/>
        <p:txBody>
          <a:bodyPr/>
          <a:lstStyle/>
          <a:p>
            <a:r>
              <a:rPr lang="fr-FR"/>
              <a:t>Market entry strategies</a:t>
            </a:r>
            <a:endParaRPr lang="en-GB"/>
          </a:p>
        </p:txBody>
      </p:sp>
      <p:pic>
        <p:nvPicPr>
          <p:cNvPr id="1980419" name="Picture 3" descr="boo36735_0707"/>
          <p:cNvPicPr>
            <a:picLocks noGrp="1" noChangeAspect="1" noChangeArrowheads="1"/>
          </p:cNvPicPr>
          <p:nvPr>
            <p:ph type="body" idx="1"/>
          </p:nvPr>
        </p:nvPicPr>
        <p:blipFill>
          <a:blip r:embed="rId2"/>
          <a:srcRect/>
          <a:stretch>
            <a:fillRect/>
          </a:stretch>
        </p:blipFill>
        <p:spPr>
          <a:xfrm>
            <a:off x="838200" y="2514600"/>
            <a:ext cx="8305800" cy="2959100"/>
          </a:xfrm>
          <a:noFill/>
          <a:ln w="25400">
            <a:solidFill>
              <a:schemeClr val="tx1"/>
            </a:solidFill>
          </a:ln>
        </p:spPr>
      </p:pic>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1442" name="Rectangle 2"/>
          <p:cNvSpPr>
            <a:spLocks noGrp="1" noChangeArrowheads="1"/>
          </p:cNvSpPr>
          <p:nvPr>
            <p:ph type="title"/>
          </p:nvPr>
        </p:nvSpPr>
        <p:spPr>
          <a:xfrm>
            <a:off x="1173163" y="457200"/>
            <a:ext cx="7772400" cy="685800"/>
          </a:xfrm>
          <a:noFill/>
          <a:ln/>
        </p:spPr>
        <p:txBody>
          <a:bodyPr/>
          <a:lstStyle/>
          <a:p>
            <a:r>
              <a:rPr lang="fr-FR" sz="3600" dirty="0" err="1"/>
              <a:t>Market</a:t>
            </a:r>
            <a:r>
              <a:rPr lang="fr-FR" sz="3600" dirty="0"/>
              <a:t> entry </a:t>
            </a:r>
            <a:r>
              <a:rPr lang="fr-FR" sz="3600" dirty="0" err="1"/>
              <a:t>strategies</a:t>
            </a:r>
            <a:r>
              <a:rPr lang="en-US" sz="3600" dirty="0"/>
              <a:t> </a:t>
            </a:r>
            <a:br>
              <a:rPr lang="en-US" sz="3600" dirty="0"/>
            </a:br>
            <a:r>
              <a:rPr lang="en-US" sz="3600" dirty="0"/>
              <a:t>Exporting</a:t>
            </a:r>
          </a:p>
        </p:txBody>
      </p:sp>
      <p:sp>
        <p:nvSpPr>
          <p:cNvPr id="1981443" name="Rectangle 3"/>
          <p:cNvSpPr>
            <a:spLocks noGrp="1" noChangeArrowheads="1"/>
          </p:cNvSpPr>
          <p:nvPr>
            <p:ph type="body" idx="1"/>
          </p:nvPr>
        </p:nvSpPr>
        <p:spPr>
          <a:xfrm>
            <a:off x="685800" y="1295400"/>
            <a:ext cx="8458200" cy="5257800"/>
          </a:xfrm>
          <a:noFill/>
          <a:ln/>
        </p:spPr>
        <p:txBody>
          <a:bodyPr/>
          <a:lstStyle/>
          <a:p>
            <a:r>
              <a:rPr lang="en-US" sz="2400" dirty="0"/>
              <a:t>Direct</a:t>
            </a:r>
          </a:p>
          <a:p>
            <a:pPr lvl="1"/>
            <a:r>
              <a:rPr lang="en-US" sz="2400" dirty="0"/>
              <a:t>Domestic base</a:t>
            </a:r>
          </a:p>
          <a:p>
            <a:pPr lvl="1"/>
            <a:r>
              <a:rPr lang="en-US" sz="2400" dirty="0"/>
              <a:t>Overseas sales branch</a:t>
            </a:r>
          </a:p>
          <a:p>
            <a:pPr lvl="1"/>
            <a:r>
              <a:rPr lang="en-US" sz="2400" dirty="0"/>
              <a:t>Traveling sales representative</a:t>
            </a:r>
          </a:p>
          <a:p>
            <a:pPr lvl="1"/>
            <a:r>
              <a:rPr lang="en-US" sz="2400" dirty="0"/>
              <a:t>Foreign-based distributors/agent</a:t>
            </a:r>
          </a:p>
          <a:p>
            <a:pPr lvl="1"/>
            <a:endParaRPr lang="en-US" sz="2400" dirty="0"/>
          </a:p>
          <a:p>
            <a:r>
              <a:rPr lang="en-US" sz="2400" dirty="0"/>
              <a:t>Indirect-occasional, or active exporting</a:t>
            </a:r>
          </a:p>
          <a:p>
            <a:pPr lvl="1"/>
            <a:r>
              <a:rPr lang="en-US" sz="2400" dirty="0"/>
              <a:t>Domestic-based export merchant </a:t>
            </a:r>
          </a:p>
          <a:p>
            <a:pPr lvl="1"/>
            <a:r>
              <a:rPr lang="en-US" sz="2400" dirty="0"/>
              <a:t>Domestic-based export agent</a:t>
            </a:r>
          </a:p>
          <a:p>
            <a:pPr lvl="1"/>
            <a:r>
              <a:rPr lang="en-US" sz="2400" dirty="0"/>
              <a:t>Cooperative organizations</a:t>
            </a:r>
          </a:p>
          <a:p>
            <a:pPr lvl="1"/>
            <a:r>
              <a:rPr lang="en-US" sz="2400" dirty="0"/>
              <a:t>Export-management company</a:t>
            </a:r>
          </a:p>
        </p:txBody>
      </p:sp>
      <p:sp>
        <p:nvSpPr>
          <p:cNvPr id="5" name="Date Placeholder 4"/>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2466" name="Rectangle 1026"/>
          <p:cNvSpPr>
            <a:spLocks noGrp="1" noChangeArrowheads="1"/>
          </p:cNvSpPr>
          <p:nvPr>
            <p:ph type="body" idx="1"/>
          </p:nvPr>
        </p:nvSpPr>
        <p:spPr>
          <a:xfrm>
            <a:off x="609600" y="1447800"/>
            <a:ext cx="8305800" cy="5181600"/>
          </a:xfrm>
        </p:spPr>
        <p:txBody>
          <a:bodyPr/>
          <a:lstStyle/>
          <a:p>
            <a:pPr>
              <a:buNone/>
            </a:pPr>
            <a:endParaRPr lang="en-US" b="0" dirty="0"/>
          </a:p>
          <a:p>
            <a:pPr lvl="1"/>
            <a:r>
              <a:rPr lang="en-US" sz="2000" b="1" dirty="0"/>
              <a:t>Franchising</a:t>
            </a:r>
            <a:r>
              <a:rPr lang="en-US" sz="2000" dirty="0"/>
              <a:t>:  A contractual arrangement where a wholesaler or retailer (the Franchisee) agrees to make some payment and to meet the operating requirements of a manufacturer or other franchiser in exchange for the right to use the firm’s name and to market its goods or services</a:t>
            </a:r>
          </a:p>
          <a:p>
            <a:pPr lvl="1"/>
            <a:endParaRPr lang="en-US" sz="2000" dirty="0"/>
          </a:p>
          <a:p>
            <a:pPr lvl="1"/>
            <a:r>
              <a:rPr lang="en-US" sz="2000" b="1" dirty="0"/>
              <a:t>Foreign Licensing</a:t>
            </a:r>
            <a:r>
              <a:rPr lang="en-US" sz="2000" dirty="0"/>
              <a:t>:</a:t>
            </a:r>
            <a:r>
              <a:rPr lang="en-US" sz="2000" b="1" dirty="0"/>
              <a:t> </a:t>
            </a:r>
            <a:r>
              <a:rPr lang="en-US" sz="2000" dirty="0"/>
              <a:t>an agreement that grants foreign marketers the right to distribute a firm’s merchandise or to use its trademark, patent, or process in a specified geographic area.</a:t>
            </a:r>
          </a:p>
          <a:p>
            <a:pPr lvl="1"/>
            <a:endParaRPr lang="en-US" sz="2000" dirty="0"/>
          </a:p>
          <a:p>
            <a:pPr lvl="1"/>
            <a:r>
              <a:rPr lang="en-US" sz="2000" b="1" dirty="0"/>
              <a:t>Subcontracting</a:t>
            </a:r>
            <a:r>
              <a:rPr lang="en-US" sz="2000" dirty="0"/>
              <a:t>: a contractual agreement where a firm hires a local company to produce goods or services in a specific geographic area.</a:t>
            </a:r>
          </a:p>
          <a:p>
            <a:endParaRPr lang="en-US" dirty="0"/>
          </a:p>
        </p:txBody>
      </p:sp>
      <p:sp>
        <p:nvSpPr>
          <p:cNvPr id="1982467" name="Rectangle 1027"/>
          <p:cNvSpPr>
            <a:spLocks noGrp="1" noChangeArrowheads="1"/>
          </p:cNvSpPr>
          <p:nvPr>
            <p:ph type="title"/>
          </p:nvPr>
        </p:nvSpPr>
        <p:spPr/>
        <p:txBody>
          <a:bodyPr/>
          <a:lstStyle/>
          <a:p>
            <a:r>
              <a:rPr lang="fr-FR" sz="3200" dirty="0" err="1"/>
              <a:t>Market</a:t>
            </a:r>
            <a:r>
              <a:rPr lang="fr-FR" sz="3200" dirty="0"/>
              <a:t> entry </a:t>
            </a:r>
            <a:r>
              <a:rPr lang="fr-FR" sz="3200" dirty="0" err="1"/>
              <a:t>strategies</a:t>
            </a:r>
            <a:r>
              <a:rPr lang="fr-FR" sz="3200" dirty="0"/>
              <a:t/>
            </a:r>
            <a:br>
              <a:rPr lang="fr-FR" sz="3200" dirty="0"/>
            </a:br>
            <a:r>
              <a:rPr lang="en-US" sz="3200" dirty="0"/>
              <a:t>Contractual Agreements</a:t>
            </a:r>
            <a:endParaRPr lang="en-GB" sz="3200" dirty="0"/>
          </a:p>
        </p:txBody>
      </p:sp>
      <p:sp>
        <p:nvSpPr>
          <p:cNvPr id="5" name="Date Placeholder 4"/>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3490" name="Rectangle 2"/>
          <p:cNvSpPr>
            <a:spLocks noGrp="1" noChangeArrowheads="1"/>
          </p:cNvSpPr>
          <p:nvPr>
            <p:ph type="title"/>
          </p:nvPr>
        </p:nvSpPr>
        <p:spPr/>
        <p:txBody>
          <a:bodyPr/>
          <a:lstStyle/>
          <a:p>
            <a:r>
              <a:rPr lang="fr-FR" sz="3600" dirty="0" err="1"/>
              <a:t>Market</a:t>
            </a:r>
            <a:r>
              <a:rPr lang="fr-FR" sz="3600" dirty="0"/>
              <a:t> entry </a:t>
            </a:r>
            <a:r>
              <a:rPr lang="fr-FR" sz="3600" dirty="0" err="1"/>
              <a:t>strategies</a:t>
            </a:r>
            <a:r>
              <a:rPr lang="en-US" sz="3600" dirty="0"/>
              <a:t> </a:t>
            </a:r>
            <a:br>
              <a:rPr lang="en-US" sz="3600" dirty="0"/>
            </a:br>
            <a:r>
              <a:rPr lang="en-US" sz="3600" dirty="0"/>
              <a:t>International Direct Investment</a:t>
            </a:r>
            <a:endParaRPr lang="en-GB" sz="3600" dirty="0"/>
          </a:p>
        </p:txBody>
      </p:sp>
      <p:sp>
        <p:nvSpPr>
          <p:cNvPr id="1983491" name="Rectangle 3"/>
          <p:cNvSpPr>
            <a:spLocks noGrp="1" noChangeArrowheads="1"/>
          </p:cNvSpPr>
          <p:nvPr>
            <p:ph type="body" idx="1"/>
          </p:nvPr>
        </p:nvSpPr>
        <p:spPr>
          <a:xfrm>
            <a:off x="685800" y="1524000"/>
            <a:ext cx="8458200" cy="5257800"/>
          </a:xfrm>
        </p:spPr>
        <p:txBody>
          <a:bodyPr/>
          <a:lstStyle/>
          <a:p>
            <a:r>
              <a:rPr lang="en-US" sz="2000" dirty="0"/>
              <a:t>An additional strategy for entering global markets </a:t>
            </a:r>
          </a:p>
          <a:p>
            <a:r>
              <a:rPr lang="en-US" sz="2000" dirty="0"/>
              <a:t>Requires direct investment in foreign firms, production, and/or marketing facilities</a:t>
            </a:r>
          </a:p>
          <a:p>
            <a:r>
              <a:rPr lang="en-US" sz="2000" dirty="0"/>
              <a:t>Advantages</a:t>
            </a:r>
          </a:p>
          <a:p>
            <a:pPr lvl="1"/>
            <a:r>
              <a:rPr lang="en-US" sz="2000" dirty="0"/>
              <a:t>cheaper labor cost in some countries</a:t>
            </a:r>
          </a:p>
          <a:p>
            <a:pPr lvl="1"/>
            <a:r>
              <a:rPr lang="en-US" sz="2000" dirty="0"/>
              <a:t>government incentives</a:t>
            </a:r>
          </a:p>
          <a:p>
            <a:pPr lvl="1"/>
            <a:r>
              <a:rPr lang="en-US" sz="2000" dirty="0"/>
              <a:t>creates better image</a:t>
            </a:r>
          </a:p>
          <a:p>
            <a:pPr lvl="1"/>
            <a:r>
              <a:rPr lang="en-US" sz="2000" dirty="0"/>
              <a:t>deeper relationships with government, customers, suppliers and distributors</a:t>
            </a:r>
          </a:p>
          <a:p>
            <a:pPr lvl="1"/>
            <a:r>
              <a:rPr lang="en-US" sz="2000" dirty="0"/>
              <a:t>full control of operations and marketing</a:t>
            </a:r>
          </a:p>
          <a:p>
            <a:r>
              <a:rPr lang="en-US" sz="2000" dirty="0"/>
              <a:t>Risks involved:</a:t>
            </a:r>
          </a:p>
          <a:p>
            <a:pPr lvl="1"/>
            <a:r>
              <a:rPr lang="en-US" sz="2000" dirty="0"/>
              <a:t>economic difficulties of the host country</a:t>
            </a:r>
          </a:p>
          <a:p>
            <a:pPr lvl="1"/>
            <a:r>
              <a:rPr lang="en-US" sz="2000" dirty="0"/>
              <a:t>political instability and negative perception</a:t>
            </a:r>
          </a:p>
          <a:p>
            <a:pPr lvl="1"/>
            <a:endParaRPr lang="en-US" sz="2000" dirty="0"/>
          </a:p>
          <a:p>
            <a:endParaRPr lang="en-GB" sz="2000" dirty="0"/>
          </a:p>
        </p:txBody>
      </p:sp>
      <p:sp>
        <p:nvSpPr>
          <p:cNvPr id="5" name="Date Placeholder 4"/>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ext Box 2"/>
          <p:cNvSpPr txBox="1">
            <a:spLocks noChangeArrowheads="1"/>
          </p:cNvSpPr>
          <p:nvPr/>
        </p:nvSpPr>
        <p:spPr bwMode="auto">
          <a:xfrm>
            <a:off x="685800" y="838200"/>
            <a:ext cx="8077200" cy="590931"/>
          </a:xfrm>
          <a:prstGeom prst="rect">
            <a:avLst/>
          </a:prstGeom>
          <a:noFill/>
          <a:ln w="9525">
            <a:noFill/>
            <a:miter lim="800000"/>
            <a:headEnd/>
            <a:tailEnd/>
          </a:ln>
          <a:effectLst/>
        </p:spPr>
        <p:txBody>
          <a:bodyPr wrap="square">
            <a:spAutoFit/>
          </a:bodyPr>
          <a:lstStyle/>
          <a:p>
            <a:pPr algn="ctr">
              <a:lnSpc>
                <a:spcPct val="90000"/>
              </a:lnSpc>
              <a:spcBef>
                <a:spcPct val="50000"/>
              </a:spcBef>
            </a:pPr>
            <a:r>
              <a:rPr lang="en-IN" sz="3600" b="1" dirty="0">
                <a:solidFill>
                  <a:srgbClr val="002060"/>
                </a:solidFill>
              </a:rPr>
              <a:t>Modes of international market entry</a:t>
            </a:r>
          </a:p>
        </p:txBody>
      </p:sp>
      <p:sp>
        <p:nvSpPr>
          <p:cNvPr id="294915" name="Text Box 3"/>
          <p:cNvSpPr txBox="1">
            <a:spLocks noChangeArrowheads="1"/>
          </p:cNvSpPr>
          <p:nvPr/>
        </p:nvSpPr>
        <p:spPr bwMode="auto">
          <a:xfrm>
            <a:off x="1143000" y="2057400"/>
            <a:ext cx="7543800" cy="4122667"/>
          </a:xfrm>
          <a:prstGeom prst="rect">
            <a:avLst/>
          </a:prstGeom>
          <a:noFill/>
          <a:ln w="9525">
            <a:noFill/>
            <a:miter lim="800000"/>
            <a:headEnd/>
            <a:tailEnd/>
          </a:ln>
          <a:effectLst/>
        </p:spPr>
        <p:txBody>
          <a:bodyPr wrap="square">
            <a:spAutoFit/>
          </a:bodyPr>
          <a:lstStyle/>
          <a:p>
            <a:pPr algn="ctr">
              <a:lnSpc>
                <a:spcPct val="90000"/>
              </a:lnSpc>
              <a:spcBef>
                <a:spcPct val="50000"/>
              </a:spcBef>
            </a:pPr>
            <a:r>
              <a:rPr lang="en-IN" b="1" dirty="0">
                <a:solidFill>
                  <a:schemeClr val="accent4"/>
                </a:solidFill>
                <a:latin typeface="Arial" pitchFamily="34" charset="0"/>
              </a:rPr>
              <a:t>Production in home country</a:t>
            </a:r>
          </a:p>
          <a:p>
            <a:pPr algn="just">
              <a:lnSpc>
                <a:spcPct val="90000"/>
              </a:lnSpc>
              <a:spcBef>
                <a:spcPct val="50000"/>
              </a:spcBef>
            </a:pPr>
            <a:r>
              <a:rPr lang="en-IN" sz="2400" b="1" dirty="0">
                <a:solidFill>
                  <a:schemeClr val="accent4"/>
                </a:solidFill>
                <a:latin typeface="Arial" pitchFamily="34" charset="0"/>
              </a:rPr>
              <a:t>exports:</a:t>
            </a:r>
            <a:r>
              <a:rPr lang="en-IN" sz="2200" b="1" dirty="0">
                <a:solidFill>
                  <a:schemeClr val="accent4"/>
                </a:solidFill>
                <a:latin typeface="Arial" pitchFamily="34" charset="0"/>
              </a:rPr>
              <a:t> </a:t>
            </a:r>
            <a:r>
              <a:rPr lang="en-IN" sz="2300" b="1" dirty="0">
                <a:solidFill>
                  <a:schemeClr val="accent4"/>
                </a:solidFill>
                <a:latin typeface="Arial" pitchFamily="34" charset="0"/>
              </a:rPr>
              <a:t>production is carried out in home country and finished goods are shipped to the overseas markets for sale</a:t>
            </a:r>
          </a:p>
          <a:p>
            <a:pPr algn="just">
              <a:lnSpc>
                <a:spcPct val="90000"/>
              </a:lnSpc>
              <a:spcBef>
                <a:spcPct val="50000"/>
              </a:spcBef>
            </a:pPr>
            <a:r>
              <a:rPr lang="en-IN" sz="2400" b="1" dirty="0">
                <a:solidFill>
                  <a:schemeClr val="accent4"/>
                </a:solidFill>
                <a:latin typeface="Arial" pitchFamily="34" charset="0"/>
              </a:rPr>
              <a:t>indirect exports:</a:t>
            </a:r>
            <a:r>
              <a:rPr lang="en-IN" sz="2200" b="1" dirty="0">
                <a:solidFill>
                  <a:schemeClr val="accent4"/>
                </a:solidFill>
                <a:latin typeface="Arial" pitchFamily="34" charset="0"/>
              </a:rPr>
              <a:t>  </a:t>
            </a:r>
            <a:r>
              <a:rPr lang="en-IN" sz="2300" b="1" dirty="0">
                <a:solidFill>
                  <a:schemeClr val="accent4"/>
                </a:solidFill>
                <a:latin typeface="Arial" pitchFamily="34" charset="0"/>
              </a:rPr>
              <a:t>process of selling products to an export intermediary in the company’s home country who in turn sells the products in the overseas markets</a:t>
            </a:r>
          </a:p>
          <a:p>
            <a:pPr algn="just">
              <a:lnSpc>
                <a:spcPct val="90000"/>
              </a:lnSpc>
              <a:spcBef>
                <a:spcPct val="50000"/>
              </a:spcBef>
            </a:pPr>
            <a:r>
              <a:rPr lang="en-IN" sz="2400" b="1" dirty="0">
                <a:solidFill>
                  <a:schemeClr val="accent4"/>
                </a:solidFill>
                <a:latin typeface="Arial" pitchFamily="34" charset="0"/>
              </a:rPr>
              <a:t>direct exports:</a:t>
            </a:r>
            <a:r>
              <a:rPr lang="en-IN" sz="2200" b="1" dirty="0">
                <a:solidFill>
                  <a:schemeClr val="accent4"/>
                </a:solidFill>
                <a:latin typeface="Arial" pitchFamily="34" charset="0"/>
              </a:rPr>
              <a:t> </a:t>
            </a:r>
            <a:r>
              <a:rPr lang="en-IN" sz="2300" b="1" dirty="0">
                <a:solidFill>
                  <a:schemeClr val="accent4"/>
                </a:solidFill>
                <a:latin typeface="Arial" pitchFamily="34" charset="0"/>
              </a:rPr>
              <a:t>process of selling the firm’s products directly to an importer in the overseas market</a:t>
            </a:r>
            <a:r>
              <a:rPr lang="en-IN" sz="2200" b="1" dirty="0">
                <a:solidFill>
                  <a:schemeClr val="accent4"/>
                </a:solidFill>
                <a:latin typeface="Arial" pitchFamily="34" charset="0"/>
              </a:rPr>
              <a:t> </a:t>
            </a:r>
          </a:p>
        </p:txBody>
      </p:sp>
      <p:sp>
        <p:nvSpPr>
          <p:cNvPr id="4" name="Date Placeholder 3"/>
          <p:cNvSpPr>
            <a:spLocks noGrp="1"/>
          </p:cNvSpPr>
          <p:nvPr>
            <p:ph type="dt" sz="half" idx="10"/>
          </p:nvPr>
        </p:nvSpPr>
        <p:spPr>
          <a:xfrm>
            <a:off x="1173163" y="6248401"/>
            <a:ext cx="1905000" cy="474662"/>
          </a:xfrm>
        </p:spPr>
        <p:txBody>
          <a:bodyPr/>
          <a:lstStyle/>
          <a:p>
            <a:r>
              <a:rPr lang="en-US" smtClean="0"/>
              <a:t>international market entry</a:t>
            </a:r>
            <a:endParaRPr lang="en-US"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
        <p:nvSpPr>
          <p:cNvPr id="6" name="Footer Placeholder 5"/>
          <p:cNvSpPr>
            <a:spLocks noGrp="1"/>
          </p:cNvSpPr>
          <p:nvPr>
            <p:ph type="ftr" sz="quarter" idx="11"/>
          </p:nvPr>
        </p:nvSpPr>
        <p:spPr/>
        <p:txBody>
          <a:bodyPr/>
          <a:lstStyle/>
          <a:p>
            <a:r>
              <a:rPr lang="en-US" dirty="0" smtClean="0"/>
              <a:t>Rajesh </a:t>
            </a:r>
            <a:r>
              <a:rPr lang="en-US" dirty="0" err="1" smtClean="0"/>
              <a:t>Narang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Text Box 2"/>
          <p:cNvSpPr txBox="1">
            <a:spLocks noChangeArrowheads="1"/>
          </p:cNvSpPr>
          <p:nvPr/>
        </p:nvSpPr>
        <p:spPr bwMode="auto">
          <a:xfrm>
            <a:off x="457200" y="838200"/>
            <a:ext cx="8077200" cy="646331"/>
          </a:xfrm>
          <a:prstGeom prst="rect">
            <a:avLst/>
          </a:prstGeom>
          <a:noFill/>
          <a:ln w="9525">
            <a:noFill/>
            <a:miter lim="800000"/>
            <a:headEnd/>
            <a:tailEnd/>
          </a:ln>
          <a:effectLst/>
        </p:spPr>
        <p:txBody>
          <a:bodyPr wrap="square">
            <a:spAutoFit/>
          </a:bodyPr>
          <a:lstStyle/>
          <a:p>
            <a:pPr algn="ctr">
              <a:spcBef>
                <a:spcPct val="50000"/>
              </a:spcBef>
            </a:pPr>
            <a:r>
              <a:rPr lang="en-IN" sz="3600" b="1" dirty="0">
                <a:solidFill>
                  <a:srgbClr val="002060"/>
                </a:solidFill>
              </a:rPr>
              <a:t>Modes </a:t>
            </a:r>
            <a:r>
              <a:rPr lang="en-IN" sz="2000" b="1" dirty="0">
                <a:solidFill>
                  <a:srgbClr val="002060"/>
                </a:solidFill>
              </a:rPr>
              <a:t>(</a:t>
            </a:r>
            <a:r>
              <a:rPr lang="en-IN" sz="2000" b="1" dirty="0" err="1">
                <a:solidFill>
                  <a:srgbClr val="002060"/>
                </a:solidFill>
              </a:rPr>
              <a:t>contd</a:t>
            </a:r>
            <a:r>
              <a:rPr lang="en-IN" sz="2000" b="1" dirty="0">
                <a:solidFill>
                  <a:schemeClr val="hlink"/>
                </a:solidFill>
              </a:rPr>
              <a:t>)</a:t>
            </a:r>
          </a:p>
        </p:txBody>
      </p:sp>
      <p:sp>
        <p:nvSpPr>
          <p:cNvPr id="295939" name="Text Box 3"/>
          <p:cNvSpPr txBox="1">
            <a:spLocks noChangeArrowheads="1"/>
          </p:cNvSpPr>
          <p:nvPr/>
        </p:nvSpPr>
        <p:spPr bwMode="auto">
          <a:xfrm>
            <a:off x="914400" y="2590800"/>
            <a:ext cx="8001000" cy="2437590"/>
          </a:xfrm>
          <a:prstGeom prst="rect">
            <a:avLst/>
          </a:prstGeom>
          <a:noFill/>
          <a:ln w="9525">
            <a:noFill/>
            <a:miter lim="800000"/>
            <a:headEnd/>
            <a:tailEnd/>
          </a:ln>
          <a:effectLst/>
        </p:spPr>
        <p:txBody>
          <a:bodyPr wrap="square">
            <a:spAutoFit/>
          </a:bodyPr>
          <a:lstStyle/>
          <a:p>
            <a:pPr algn="just">
              <a:lnSpc>
                <a:spcPct val="120000"/>
              </a:lnSpc>
              <a:spcBef>
                <a:spcPct val="50000"/>
              </a:spcBef>
            </a:pPr>
            <a:r>
              <a:rPr lang="en-IN" sz="2400" b="1" dirty="0">
                <a:solidFill>
                  <a:schemeClr val="accent4"/>
                </a:solidFill>
                <a:latin typeface="Arial" pitchFamily="34" charset="0"/>
              </a:rPr>
              <a:t>complementary exporting:</a:t>
            </a:r>
            <a:r>
              <a:rPr lang="en-IN" sz="2200" b="1" dirty="0">
                <a:solidFill>
                  <a:schemeClr val="accent4"/>
                </a:solidFill>
                <a:latin typeface="Arial" pitchFamily="34" charset="0"/>
              </a:rPr>
              <a:t> </a:t>
            </a:r>
            <a:r>
              <a:rPr lang="en-IN" sz="2300" b="1" dirty="0">
                <a:solidFill>
                  <a:schemeClr val="accent4"/>
                </a:solidFill>
                <a:latin typeface="Arial" pitchFamily="34" charset="0"/>
              </a:rPr>
              <a:t>use of distribution channels of an overseas firm to make the product available in the overseas market</a:t>
            </a:r>
          </a:p>
          <a:p>
            <a:pPr algn="just">
              <a:lnSpc>
                <a:spcPct val="120000"/>
              </a:lnSpc>
              <a:spcBef>
                <a:spcPct val="50000"/>
              </a:spcBef>
            </a:pPr>
            <a:r>
              <a:rPr lang="en-IN" sz="2400" b="1" dirty="0">
                <a:solidFill>
                  <a:schemeClr val="accent4"/>
                </a:solidFill>
                <a:latin typeface="Arial" pitchFamily="34" charset="0"/>
              </a:rPr>
              <a:t>provide offshore services:</a:t>
            </a:r>
            <a:r>
              <a:rPr lang="en-IN" sz="2200" b="1" dirty="0">
                <a:solidFill>
                  <a:schemeClr val="accent4"/>
                </a:solidFill>
                <a:latin typeface="Arial" pitchFamily="34" charset="0"/>
              </a:rPr>
              <a:t> </a:t>
            </a:r>
            <a:r>
              <a:rPr lang="en-IN" sz="2300" b="1" dirty="0">
                <a:solidFill>
                  <a:schemeClr val="accent4"/>
                </a:solidFill>
                <a:latin typeface="Arial" pitchFamily="34" charset="0"/>
              </a:rPr>
              <a:t>to overseas clients with the help of information and communication technology</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Text Box 2"/>
          <p:cNvSpPr txBox="1">
            <a:spLocks noChangeArrowheads="1"/>
          </p:cNvSpPr>
          <p:nvPr/>
        </p:nvSpPr>
        <p:spPr bwMode="auto">
          <a:xfrm>
            <a:off x="838200" y="1905000"/>
            <a:ext cx="7848600" cy="4258089"/>
          </a:xfrm>
          <a:prstGeom prst="rect">
            <a:avLst/>
          </a:prstGeom>
          <a:noFill/>
          <a:ln w="9525">
            <a:noFill/>
            <a:miter lim="800000"/>
            <a:headEnd/>
            <a:tailEnd/>
          </a:ln>
          <a:effectLst/>
        </p:spPr>
        <p:txBody>
          <a:bodyPr wrap="square">
            <a:spAutoFit/>
          </a:bodyPr>
          <a:lstStyle/>
          <a:p>
            <a:pPr algn="ctr">
              <a:spcBef>
                <a:spcPct val="50000"/>
              </a:spcBef>
            </a:pPr>
            <a:r>
              <a:rPr lang="en-IN" b="1" dirty="0">
                <a:solidFill>
                  <a:schemeClr val="hlink"/>
                </a:solidFill>
                <a:latin typeface="Arial" pitchFamily="34" charset="0"/>
              </a:rPr>
              <a:t>	</a:t>
            </a:r>
            <a:r>
              <a:rPr lang="en-IN" b="1" dirty="0">
                <a:solidFill>
                  <a:schemeClr val="accent4"/>
                </a:solidFill>
                <a:latin typeface="Arial" pitchFamily="34" charset="0"/>
              </a:rPr>
              <a:t>Production in a foreign country</a:t>
            </a:r>
          </a:p>
          <a:p>
            <a:pPr algn="just">
              <a:lnSpc>
                <a:spcPct val="120000"/>
              </a:lnSpc>
              <a:spcBef>
                <a:spcPct val="50000"/>
              </a:spcBef>
              <a:buFontTx/>
              <a:buChar char="•"/>
            </a:pPr>
            <a:r>
              <a:rPr lang="en-IN" sz="2400" b="1" dirty="0">
                <a:solidFill>
                  <a:schemeClr val="accent4"/>
                </a:solidFill>
                <a:latin typeface="Arial" pitchFamily="34" charset="0"/>
              </a:rPr>
              <a:t>  </a:t>
            </a:r>
            <a:r>
              <a:rPr lang="en-IN" sz="2500" b="1" dirty="0">
                <a:solidFill>
                  <a:schemeClr val="accent4"/>
                </a:solidFill>
              </a:rPr>
              <a:t>contractual entry modes</a:t>
            </a:r>
          </a:p>
          <a:p>
            <a:pPr algn="just">
              <a:lnSpc>
                <a:spcPct val="120000"/>
              </a:lnSpc>
              <a:spcBef>
                <a:spcPct val="50000"/>
              </a:spcBef>
            </a:pPr>
            <a:r>
              <a:rPr lang="en-IN" sz="2300" b="1" dirty="0">
                <a:solidFill>
                  <a:schemeClr val="accent4"/>
                </a:solidFill>
              </a:rPr>
              <a:t>international licensing:</a:t>
            </a:r>
            <a:r>
              <a:rPr lang="en-IN" sz="2200" b="1" dirty="0">
                <a:solidFill>
                  <a:schemeClr val="accent4"/>
                </a:solidFill>
              </a:rPr>
              <a:t> process by which a domestic company allows a foreign company to use its intellectual property and specific business skills for a compensation (royalty)</a:t>
            </a:r>
          </a:p>
          <a:p>
            <a:pPr algn="just">
              <a:lnSpc>
                <a:spcPct val="120000"/>
              </a:lnSpc>
              <a:spcBef>
                <a:spcPct val="50000"/>
              </a:spcBef>
            </a:pPr>
            <a:r>
              <a:rPr lang="en-IN" sz="2300" b="1" dirty="0">
                <a:solidFill>
                  <a:schemeClr val="accent4"/>
                </a:solidFill>
              </a:rPr>
              <a:t>international franchising:</a:t>
            </a:r>
            <a:r>
              <a:rPr lang="en-IN" sz="2200" b="1" dirty="0">
                <a:solidFill>
                  <a:schemeClr val="accent4"/>
                </a:solidFill>
              </a:rPr>
              <a:t> transfer of intellectual property and other assistance over an extended period of time with greater control compared to licensing</a:t>
            </a:r>
          </a:p>
        </p:txBody>
      </p:sp>
      <p:sp>
        <p:nvSpPr>
          <p:cNvPr id="296963" name="Text Box 3"/>
          <p:cNvSpPr txBox="1">
            <a:spLocks noChangeArrowheads="1"/>
          </p:cNvSpPr>
          <p:nvPr/>
        </p:nvSpPr>
        <p:spPr bwMode="auto">
          <a:xfrm>
            <a:off x="609600" y="1066800"/>
            <a:ext cx="8153400" cy="535531"/>
          </a:xfrm>
          <a:prstGeom prst="rect">
            <a:avLst/>
          </a:prstGeom>
          <a:noFill/>
          <a:ln w="9525">
            <a:noFill/>
            <a:miter lim="800000"/>
            <a:headEnd/>
            <a:tailEnd/>
          </a:ln>
          <a:effectLst/>
        </p:spPr>
        <p:txBody>
          <a:bodyPr wrap="square">
            <a:spAutoFit/>
          </a:bodyPr>
          <a:lstStyle/>
          <a:p>
            <a:pPr algn="ctr">
              <a:lnSpc>
                <a:spcPct val="80000"/>
              </a:lnSpc>
              <a:spcBef>
                <a:spcPct val="50000"/>
              </a:spcBef>
            </a:pPr>
            <a:r>
              <a:rPr lang="en-IN" sz="3600" b="1" dirty="0">
                <a:solidFill>
                  <a:srgbClr val="002060"/>
                </a:solidFill>
              </a:rPr>
              <a:t>Modes </a:t>
            </a:r>
            <a:r>
              <a:rPr lang="en-IN" sz="2000" b="1" dirty="0">
                <a:solidFill>
                  <a:srgbClr val="002060"/>
                </a:solidFill>
              </a:rPr>
              <a:t>(</a:t>
            </a:r>
            <a:r>
              <a:rPr lang="en-IN" sz="2000" b="1" dirty="0" err="1">
                <a:solidFill>
                  <a:srgbClr val="002060"/>
                </a:solidFill>
              </a:rPr>
              <a:t>contd</a:t>
            </a:r>
            <a:r>
              <a:rPr lang="en-IN" sz="2000" b="1" dirty="0">
                <a:solidFill>
                  <a:srgbClr val="002060"/>
                </a:solidFill>
              </a:rPr>
              <a:t>)</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
        <p:nvSpPr>
          <p:cNvPr id="6" name="Footer Placeholder 5"/>
          <p:cNvSpPr>
            <a:spLocks noGrp="1"/>
          </p:cNvSpPr>
          <p:nvPr>
            <p:ph type="ftr" sz="quarter" idx="11"/>
          </p:nvPr>
        </p:nvSpPr>
        <p:spPr/>
        <p:txBody>
          <a:bodyPr/>
          <a:lstStyle/>
          <a:p>
            <a:r>
              <a:rPr lang="en-US" dirty="0" smtClean="0"/>
              <a:t>Rajesh </a:t>
            </a:r>
            <a:r>
              <a:rPr lang="en-US" dirty="0" err="1" smtClean="0"/>
              <a:t>Narang</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066800" y="304800"/>
            <a:ext cx="6324600" cy="1143000"/>
          </a:xfrm>
        </p:spPr>
        <p:txBody>
          <a:bodyPr/>
          <a:lstStyle/>
          <a:p>
            <a:r>
              <a:rPr lang="en-US"/>
              <a:t>Selecting the International Entry Mode, continued</a:t>
            </a:r>
          </a:p>
        </p:txBody>
      </p:sp>
      <p:sp>
        <p:nvSpPr>
          <p:cNvPr id="98307" name="Rectangle 3"/>
          <p:cNvSpPr>
            <a:spLocks noGrp="1" noChangeArrowheads="1"/>
          </p:cNvSpPr>
          <p:nvPr>
            <p:ph type="body" idx="1"/>
          </p:nvPr>
        </p:nvSpPr>
        <p:spPr>
          <a:xfrm>
            <a:off x="1066800" y="1676400"/>
            <a:ext cx="7848600" cy="4267200"/>
          </a:xfrm>
        </p:spPr>
        <p:txBody>
          <a:bodyPr/>
          <a:lstStyle/>
          <a:p>
            <a:pPr>
              <a:spcBef>
                <a:spcPct val="20000"/>
              </a:spcBef>
              <a:spcAft>
                <a:spcPct val="25000"/>
              </a:spcAft>
            </a:pPr>
            <a:r>
              <a:rPr lang="en-US" b="1" dirty="0">
                <a:solidFill>
                  <a:srgbClr val="5F00BE"/>
                </a:solidFill>
                <a:cs typeface="Times New Roman" pitchFamily="18" charset="0"/>
              </a:rPr>
              <a:t>Licensing</a:t>
            </a:r>
          </a:p>
          <a:p>
            <a:pPr lvl="1">
              <a:buClr>
                <a:srgbClr val="5F00BE"/>
              </a:buClr>
              <a:buSzPct val="75000"/>
              <a:buFont typeface="Wingdings" pitchFamily="2" charset="2"/>
              <a:buChar char="§"/>
            </a:pPr>
            <a:r>
              <a:rPr lang="en-US" sz="2000" dirty="0">
                <a:cs typeface="Times New Roman" pitchFamily="18" charset="0"/>
              </a:rPr>
              <a:t>Licensor offers know-how, shares technology, and shares brand name with licensee</a:t>
            </a:r>
            <a:r>
              <a:rPr lang="en-US" sz="2000" i="1" dirty="0">
                <a:cs typeface="Times New Roman" pitchFamily="18" charset="0"/>
              </a:rPr>
              <a:t> </a:t>
            </a:r>
          </a:p>
          <a:p>
            <a:pPr lvl="1">
              <a:buClr>
                <a:srgbClr val="5F00BE"/>
              </a:buClr>
              <a:buSzPct val="75000"/>
              <a:buFont typeface="Wingdings" pitchFamily="2" charset="2"/>
              <a:buChar char="§"/>
            </a:pPr>
            <a:r>
              <a:rPr lang="en-US" sz="2000" dirty="0">
                <a:cs typeface="Times New Roman" pitchFamily="18" charset="0"/>
              </a:rPr>
              <a:t>Licensee pays royalties</a:t>
            </a:r>
          </a:p>
          <a:p>
            <a:pPr lvl="1">
              <a:buClr>
                <a:srgbClr val="5F00BE"/>
              </a:buClr>
              <a:buSzPct val="75000"/>
              <a:buFont typeface="Wingdings" pitchFamily="2" charset="2"/>
              <a:buChar char="§"/>
            </a:pPr>
            <a:r>
              <a:rPr lang="en-US" sz="2000" dirty="0">
                <a:cs typeface="Times New Roman" pitchFamily="18" charset="0"/>
              </a:rPr>
              <a:t>Lower-risk entry mode; limits exposure to economic, financial, and political instability </a:t>
            </a:r>
          </a:p>
          <a:p>
            <a:pPr lvl="1">
              <a:buClr>
                <a:srgbClr val="5F00BE"/>
              </a:buClr>
              <a:buSzPct val="75000"/>
              <a:buFont typeface="Wingdings" pitchFamily="2" charset="2"/>
              <a:buChar char="§"/>
            </a:pPr>
            <a:r>
              <a:rPr lang="en-US" sz="2000" dirty="0">
                <a:cs typeface="Times New Roman" pitchFamily="18" charset="0"/>
              </a:rPr>
              <a:t>Permits the company access to markets that may be closed or that may have high entry barriers</a:t>
            </a:r>
          </a:p>
          <a:p>
            <a:pPr lvl="1"/>
            <a:endParaRPr lang="en-US" sz="2000" dirty="0">
              <a:cs typeface="Times New Roman" pitchFamily="18" charset="0"/>
            </a:endParaRPr>
          </a:p>
          <a:p>
            <a:pPr lvl="1">
              <a:buFontTx/>
              <a:buNone/>
            </a:pPr>
            <a:r>
              <a:rPr lang="en-US" sz="2000" i="1" dirty="0">
                <a:solidFill>
                  <a:srgbClr val="5F00BE"/>
                </a:solidFill>
                <a:cs typeface="Times New Roman" pitchFamily="18" charset="0"/>
              </a:rPr>
              <a:t>DOWNSIDE: Can produce competitor in the licensee</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8307">
                                            <p:txEl>
                                              <p:pRg st="1" end="1"/>
                                            </p:txEl>
                                          </p:spTgt>
                                        </p:tgtEl>
                                        <p:attrNameLst>
                                          <p:attrName>style.visibility</p:attrName>
                                        </p:attrNameLst>
                                      </p:cBhvr>
                                      <p:to>
                                        <p:strVal val="visible"/>
                                      </p:to>
                                    </p:set>
                                    <p:anim calcmode="lin" valueType="num">
                                      <p:cBhvr additive="base">
                                        <p:cTn id="13" dur="500" fill="hold"/>
                                        <p:tgtEl>
                                          <p:spTgt spid="983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83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8307">
                                            <p:txEl>
                                              <p:pRg st="2" end="2"/>
                                            </p:txEl>
                                          </p:spTgt>
                                        </p:tgtEl>
                                        <p:attrNameLst>
                                          <p:attrName>style.visibility</p:attrName>
                                        </p:attrNameLst>
                                      </p:cBhvr>
                                      <p:to>
                                        <p:strVal val="visible"/>
                                      </p:to>
                                    </p:set>
                                    <p:anim calcmode="lin" valueType="num">
                                      <p:cBhvr additive="base">
                                        <p:cTn id="19" dur="500" fill="hold"/>
                                        <p:tgtEl>
                                          <p:spTgt spid="983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83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8307">
                                            <p:txEl>
                                              <p:pRg st="3" end="3"/>
                                            </p:txEl>
                                          </p:spTgt>
                                        </p:tgtEl>
                                        <p:attrNameLst>
                                          <p:attrName>style.visibility</p:attrName>
                                        </p:attrNameLst>
                                      </p:cBhvr>
                                      <p:to>
                                        <p:strVal val="visible"/>
                                      </p:to>
                                    </p:set>
                                    <p:anim calcmode="lin" valueType="num">
                                      <p:cBhvr additive="base">
                                        <p:cTn id="25" dur="500" fill="hold"/>
                                        <p:tgtEl>
                                          <p:spTgt spid="983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83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8307">
                                            <p:txEl>
                                              <p:pRg st="4" end="4"/>
                                            </p:txEl>
                                          </p:spTgt>
                                        </p:tgtEl>
                                        <p:attrNameLst>
                                          <p:attrName>style.visibility</p:attrName>
                                        </p:attrNameLst>
                                      </p:cBhvr>
                                      <p:to>
                                        <p:strVal val="visible"/>
                                      </p:to>
                                    </p:set>
                                    <p:anim calcmode="lin" valueType="num">
                                      <p:cBhvr additive="base">
                                        <p:cTn id="31" dur="500" fill="hold"/>
                                        <p:tgtEl>
                                          <p:spTgt spid="983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83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8307">
                                            <p:txEl>
                                              <p:pRg st="6" end="6"/>
                                            </p:txEl>
                                          </p:spTgt>
                                        </p:tgtEl>
                                        <p:attrNameLst>
                                          <p:attrName>style.visibility</p:attrName>
                                        </p:attrNameLst>
                                      </p:cBhvr>
                                      <p:to>
                                        <p:strVal val="visible"/>
                                      </p:to>
                                    </p:set>
                                    <p:anim calcmode="lin" valueType="num">
                                      <p:cBhvr additive="base">
                                        <p:cTn id="37" dur="500" fill="hold"/>
                                        <p:tgtEl>
                                          <p:spTgt spid="9830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830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1066800" y="304800"/>
            <a:ext cx="6400800" cy="1143000"/>
          </a:xfrm>
        </p:spPr>
        <p:txBody>
          <a:bodyPr/>
          <a:lstStyle/>
          <a:p>
            <a:r>
              <a:rPr lang="en-US" dirty="0"/>
              <a:t>Selecting the International Entry Mode, continued</a:t>
            </a:r>
          </a:p>
        </p:txBody>
      </p:sp>
      <p:sp>
        <p:nvSpPr>
          <p:cNvPr id="99331" name="Rectangle 3"/>
          <p:cNvSpPr>
            <a:spLocks noGrp="1" noChangeArrowheads="1"/>
          </p:cNvSpPr>
          <p:nvPr>
            <p:ph type="body" idx="1"/>
          </p:nvPr>
        </p:nvSpPr>
        <p:spPr/>
        <p:txBody>
          <a:bodyPr/>
          <a:lstStyle/>
          <a:p>
            <a:pPr>
              <a:spcBef>
                <a:spcPct val="20000"/>
              </a:spcBef>
              <a:spcAft>
                <a:spcPct val="25000"/>
              </a:spcAft>
            </a:pPr>
            <a:r>
              <a:rPr lang="en-US" b="1" dirty="0">
                <a:solidFill>
                  <a:srgbClr val="5F00BE"/>
                </a:solidFill>
                <a:cs typeface="Times New Roman" pitchFamily="18" charset="0"/>
              </a:rPr>
              <a:t>Franchising</a:t>
            </a:r>
          </a:p>
          <a:p>
            <a:pPr lvl="1">
              <a:buClr>
                <a:srgbClr val="5F00BE"/>
              </a:buClr>
              <a:buSzPct val="75000"/>
              <a:buFont typeface="Wingdings" pitchFamily="2" charset="2"/>
              <a:buChar char="§"/>
            </a:pPr>
            <a:r>
              <a:rPr lang="en-US" sz="2000" dirty="0">
                <a:cs typeface="Times New Roman" pitchFamily="18" charset="0"/>
              </a:rPr>
              <a:t>Franchisor gives franchisee right to use brand name, trademarks and business know-how</a:t>
            </a:r>
          </a:p>
          <a:p>
            <a:pPr lvl="2">
              <a:buClr>
                <a:srgbClr val="CC3300"/>
              </a:buClr>
              <a:buSzPct val="100000"/>
              <a:buFontTx/>
              <a:buBlip>
                <a:blip r:embed="rId2"/>
              </a:buBlip>
            </a:pPr>
            <a:r>
              <a:rPr lang="en-US" dirty="0">
                <a:cs typeface="Times New Roman" pitchFamily="18" charset="0"/>
              </a:rPr>
              <a:t>Less risk, higher level of control</a:t>
            </a:r>
          </a:p>
          <a:p>
            <a:pPr lvl="2">
              <a:buClr>
                <a:srgbClr val="CC3300"/>
              </a:buClr>
              <a:buSzPct val="100000"/>
              <a:buFontTx/>
              <a:buBlip>
                <a:blip r:embed="rId2"/>
              </a:buBlip>
            </a:pPr>
            <a:r>
              <a:rPr lang="en-US" dirty="0">
                <a:cs typeface="Times New Roman" pitchFamily="18" charset="0"/>
              </a:rPr>
              <a:t>Very rapid market penetration</a:t>
            </a:r>
          </a:p>
          <a:p>
            <a:pPr lvl="1">
              <a:buSzPct val="100000"/>
              <a:buFontTx/>
              <a:buNone/>
            </a:pPr>
            <a:endParaRPr lang="en-US" sz="2000" i="1" dirty="0">
              <a:solidFill>
                <a:srgbClr val="5F00BE"/>
              </a:solidFill>
              <a:cs typeface="Times New Roman" pitchFamily="18" charset="0"/>
            </a:endParaRPr>
          </a:p>
          <a:p>
            <a:pPr lvl="1">
              <a:buSzPct val="100000"/>
              <a:buFontTx/>
              <a:buNone/>
            </a:pPr>
            <a:r>
              <a:rPr lang="en-US" sz="2000" i="1" dirty="0">
                <a:solidFill>
                  <a:srgbClr val="5F00BE"/>
                </a:solidFill>
                <a:cs typeface="Times New Roman" pitchFamily="18" charset="0"/>
              </a:rPr>
              <a:t>DOWNSIDE: </a:t>
            </a:r>
            <a:r>
              <a:rPr lang="en-US" sz="2000" dirty="0">
                <a:solidFill>
                  <a:srgbClr val="5F00BE"/>
                </a:solidFill>
                <a:cs typeface="Times New Roman" pitchFamily="18" charset="0"/>
              </a:rPr>
              <a:t>Can create future competitors who understand  the operations of the franchise</a:t>
            </a:r>
            <a:r>
              <a:rPr lang="en-US" sz="2800" dirty="0">
                <a:solidFill>
                  <a:srgbClr val="7300C2"/>
                </a:solidFill>
                <a:cs typeface="Times New Roman" pitchFamily="18" charset="0"/>
              </a:rPr>
              <a:t>  </a:t>
            </a:r>
            <a:endParaRPr lang="en-US" sz="2800" dirty="0"/>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 calcmode="lin" valueType="num">
                                      <p:cBhvr additive="base">
                                        <p:cTn id="7" dur="500" fill="hold"/>
                                        <p:tgtEl>
                                          <p:spTgt spid="993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93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9331">
                                            <p:txEl>
                                              <p:pRg st="1" end="1"/>
                                            </p:txEl>
                                          </p:spTgt>
                                        </p:tgtEl>
                                        <p:attrNameLst>
                                          <p:attrName>style.visibility</p:attrName>
                                        </p:attrNameLst>
                                      </p:cBhvr>
                                      <p:to>
                                        <p:strVal val="visible"/>
                                      </p:to>
                                    </p:set>
                                    <p:anim calcmode="lin" valueType="num">
                                      <p:cBhvr additive="base">
                                        <p:cTn id="13" dur="500" fill="hold"/>
                                        <p:tgtEl>
                                          <p:spTgt spid="993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9331">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9331">
                                            <p:txEl>
                                              <p:pRg st="2" end="2"/>
                                            </p:txEl>
                                          </p:spTgt>
                                        </p:tgtEl>
                                        <p:attrNameLst>
                                          <p:attrName>style.visibility</p:attrName>
                                        </p:attrNameLst>
                                      </p:cBhvr>
                                      <p:to>
                                        <p:strVal val="visible"/>
                                      </p:to>
                                    </p:set>
                                    <p:anim calcmode="lin" valueType="num">
                                      <p:cBhvr additive="base">
                                        <p:cTn id="17" dur="500" fill="hold"/>
                                        <p:tgtEl>
                                          <p:spTgt spid="9933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9331">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99331">
                                            <p:txEl>
                                              <p:pRg st="3" end="3"/>
                                            </p:txEl>
                                          </p:spTgt>
                                        </p:tgtEl>
                                        <p:attrNameLst>
                                          <p:attrName>style.visibility</p:attrName>
                                        </p:attrNameLst>
                                      </p:cBhvr>
                                      <p:to>
                                        <p:strVal val="visible"/>
                                      </p:to>
                                    </p:set>
                                    <p:anim calcmode="lin" valueType="num">
                                      <p:cBhvr additive="base">
                                        <p:cTn id="21" dur="500" fill="hold"/>
                                        <p:tgtEl>
                                          <p:spTgt spid="9933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993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9331">
                                            <p:txEl>
                                              <p:pRg st="5" end="5"/>
                                            </p:txEl>
                                          </p:spTgt>
                                        </p:tgtEl>
                                        <p:attrNameLst>
                                          <p:attrName>style.visibility</p:attrName>
                                        </p:attrNameLst>
                                      </p:cBhvr>
                                      <p:to>
                                        <p:strVal val="visible"/>
                                      </p:to>
                                    </p:set>
                                    <p:anim calcmode="lin" valueType="num">
                                      <p:cBhvr additive="base">
                                        <p:cTn id="27" dur="500" fill="hold"/>
                                        <p:tgtEl>
                                          <p:spTgt spid="99331">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993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Text Box 2"/>
          <p:cNvSpPr txBox="1">
            <a:spLocks noChangeArrowheads="1"/>
          </p:cNvSpPr>
          <p:nvPr/>
        </p:nvSpPr>
        <p:spPr bwMode="auto">
          <a:xfrm>
            <a:off x="914400" y="1828800"/>
            <a:ext cx="8077200" cy="3693319"/>
          </a:xfrm>
          <a:prstGeom prst="rect">
            <a:avLst/>
          </a:prstGeom>
          <a:noFill/>
          <a:ln w="9525">
            <a:noFill/>
            <a:miter lim="800000"/>
            <a:headEnd/>
            <a:tailEnd/>
          </a:ln>
          <a:effectLst/>
        </p:spPr>
        <p:txBody>
          <a:bodyPr wrap="square">
            <a:spAutoFit/>
          </a:bodyPr>
          <a:lstStyle/>
          <a:p>
            <a:pPr>
              <a:spcBef>
                <a:spcPct val="50000"/>
              </a:spcBef>
            </a:pPr>
            <a:r>
              <a:rPr lang="en-IN" sz="2400" b="1" dirty="0">
                <a:solidFill>
                  <a:schemeClr val="accent4"/>
                </a:solidFill>
                <a:latin typeface="Arial" pitchFamily="34" charset="0"/>
              </a:rPr>
              <a:t>overseas turnkey projects: </a:t>
            </a:r>
            <a:r>
              <a:rPr lang="en-IN" sz="2300" b="1" dirty="0">
                <a:solidFill>
                  <a:schemeClr val="accent4"/>
                </a:solidFill>
                <a:latin typeface="Arial" pitchFamily="34" charset="0"/>
              </a:rPr>
              <a:t>conceptualize, design, install, construct, and carry out primary testing of manufacturing facilities or engineering structures for an overseas client organisation</a:t>
            </a:r>
          </a:p>
          <a:p>
            <a:pPr>
              <a:spcBef>
                <a:spcPct val="50000"/>
              </a:spcBef>
            </a:pPr>
            <a:r>
              <a:rPr lang="en-IN" sz="2400" b="1" dirty="0">
                <a:solidFill>
                  <a:schemeClr val="accent4"/>
                </a:solidFill>
                <a:latin typeface="Arial" pitchFamily="34" charset="0"/>
              </a:rPr>
              <a:t>types :  </a:t>
            </a:r>
            <a:r>
              <a:rPr lang="en-IN" sz="2300" b="1" dirty="0">
                <a:solidFill>
                  <a:schemeClr val="accent4"/>
                </a:solidFill>
                <a:latin typeface="Arial" pitchFamily="34" charset="0"/>
              </a:rPr>
              <a:t>built and transfer (BT), built, operate, and transfer (BOT), built, operate, own (BOO)</a:t>
            </a:r>
          </a:p>
          <a:p>
            <a:pPr>
              <a:spcBef>
                <a:spcPct val="50000"/>
              </a:spcBef>
            </a:pPr>
            <a:r>
              <a:rPr lang="en-IN" sz="2400" b="1" dirty="0">
                <a:solidFill>
                  <a:schemeClr val="accent4"/>
                </a:solidFill>
                <a:latin typeface="Arial" pitchFamily="34" charset="0"/>
              </a:rPr>
              <a:t>international management contracts: </a:t>
            </a:r>
            <a:r>
              <a:rPr lang="en-IN" sz="2300" b="1" dirty="0">
                <a:solidFill>
                  <a:schemeClr val="accent4"/>
                </a:solidFill>
                <a:latin typeface="Arial" pitchFamily="34" charset="0"/>
              </a:rPr>
              <a:t>a company provides its technical and managerial expertise for a specific duration to an overseas firm</a:t>
            </a:r>
          </a:p>
        </p:txBody>
      </p:sp>
      <p:sp>
        <p:nvSpPr>
          <p:cNvPr id="297987" name="Text Box 3"/>
          <p:cNvSpPr txBox="1">
            <a:spLocks noChangeArrowheads="1"/>
          </p:cNvSpPr>
          <p:nvPr/>
        </p:nvSpPr>
        <p:spPr bwMode="auto">
          <a:xfrm>
            <a:off x="609600" y="685800"/>
            <a:ext cx="8153400" cy="646331"/>
          </a:xfrm>
          <a:prstGeom prst="rect">
            <a:avLst/>
          </a:prstGeom>
          <a:noFill/>
          <a:ln w="9525">
            <a:noFill/>
            <a:miter lim="800000"/>
            <a:headEnd/>
            <a:tailEnd/>
          </a:ln>
          <a:effectLst/>
        </p:spPr>
        <p:txBody>
          <a:bodyPr wrap="square">
            <a:spAutoFit/>
          </a:bodyPr>
          <a:lstStyle/>
          <a:p>
            <a:pPr algn="ctr">
              <a:spcBef>
                <a:spcPct val="50000"/>
              </a:spcBef>
            </a:pPr>
            <a:r>
              <a:rPr lang="en-IN" sz="3600" b="1" dirty="0">
                <a:solidFill>
                  <a:srgbClr val="002060"/>
                </a:solidFill>
              </a:rPr>
              <a:t>Modes </a:t>
            </a:r>
            <a:r>
              <a:rPr lang="en-IN" sz="2000" b="1" dirty="0">
                <a:solidFill>
                  <a:srgbClr val="002060"/>
                </a:solidFill>
              </a:rPr>
              <a:t>(</a:t>
            </a:r>
            <a:r>
              <a:rPr lang="en-IN" sz="2000" b="1" dirty="0" err="1">
                <a:solidFill>
                  <a:srgbClr val="002060"/>
                </a:solidFill>
              </a:rPr>
              <a:t>contd</a:t>
            </a:r>
            <a:r>
              <a:rPr lang="en-IN" sz="2000" b="1" dirty="0">
                <a:solidFill>
                  <a:srgbClr val="002060"/>
                </a:solidFill>
              </a:rPr>
              <a:t>)</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dirty="0"/>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Text Box 2"/>
          <p:cNvSpPr txBox="1">
            <a:spLocks noChangeArrowheads="1"/>
          </p:cNvSpPr>
          <p:nvPr/>
        </p:nvSpPr>
        <p:spPr bwMode="auto">
          <a:xfrm>
            <a:off x="914400" y="2514600"/>
            <a:ext cx="7848600" cy="3287054"/>
          </a:xfrm>
          <a:prstGeom prst="rect">
            <a:avLst/>
          </a:prstGeom>
          <a:noFill/>
          <a:ln w="9525">
            <a:noFill/>
            <a:miter lim="800000"/>
            <a:headEnd/>
            <a:tailEnd/>
          </a:ln>
          <a:effectLst/>
        </p:spPr>
        <p:txBody>
          <a:bodyPr wrap="square">
            <a:spAutoFit/>
          </a:bodyPr>
          <a:lstStyle/>
          <a:p>
            <a:pPr>
              <a:lnSpc>
                <a:spcPct val="120000"/>
              </a:lnSpc>
              <a:spcBef>
                <a:spcPct val="50000"/>
              </a:spcBef>
            </a:pPr>
            <a:r>
              <a:rPr lang="en-IN" sz="2400" b="1" dirty="0">
                <a:solidFill>
                  <a:schemeClr val="accent4"/>
                </a:solidFill>
                <a:latin typeface="Arial" pitchFamily="34" charset="0"/>
              </a:rPr>
              <a:t>international strategic alliance: </a:t>
            </a:r>
            <a:r>
              <a:rPr lang="en-IN" sz="2300" b="1" dirty="0">
                <a:solidFill>
                  <a:schemeClr val="accent4"/>
                </a:solidFill>
                <a:latin typeface="Arial" pitchFamily="34" charset="0"/>
              </a:rPr>
              <a:t>the relationship between two or more firms that cooperate with each other </a:t>
            </a:r>
            <a:r>
              <a:rPr lang="en-IN" sz="2300" b="1" dirty="0" smtClean="0">
                <a:solidFill>
                  <a:schemeClr val="accent4"/>
                </a:solidFill>
                <a:latin typeface="Arial" pitchFamily="34" charset="0"/>
              </a:rPr>
              <a:t> to </a:t>
            </a:r>
            <a:r>
              <a:rPr lang="en-IN" sz="2300" b="1" dirty="0">
                <a:solidFill>
                  <a:schemeClr val="accent4"/>
                </a:solidFill>
                <a:latin typeface="Arial" pitchFamily="34" charset="0"/>
              </a:rPr>
              <a:t>achieve common strategic goals but do not form a separate company</a:t>
            </a:r>
          </a:p>
          <a:p>
            <a:pPr>
              <a:lnSpc>
                <a:spcPct val="120000"/>
              </a:lnSpc>
              <a:spcBef>
                <a:spcPct val="50000"/>
              </a:spcBef>
            </a:pPr>
            <a:r>
              <a:rPr lang="en-IN" sz="2400" b="1" dirty="0">
                <a:solidFill>
                  <a:schemeClr val="accent4"/>
                </a:solidFill>
                <a:latin typeface="Arial" pitchFamily="34" charset="0"/>
              </a:rPr>
              <a:t>international contract manufacturing: </a:t>
            </a:r>
            <a:r>
              <a:rPr lang="en-IN" sz="2300" b="1" dirty="0">
                <a:solidFill>
                  <a:schemeClr val="accent4"/>
                </a:solidFill>
                <a:latin typeface="Arial" pitchFamily="34" charset="0"/>
              </a:rPr>
              <a:t>a contractual arrangement under which a firm’s  manufacturing operations are carried out in a foreign countries</a:t>
            </a:r>
          </a:p>
        </p:txBody>
      </p:sp>
      <p:sp>
        <p:nvSpPr>
          <p:cNvPr id="299011" name="Rectangle 3"/>
          <p:cNvSpPr>
            <a:spLocks noChangeArrowheads="1"/>
          </p:cNvSpPr>
          <p:nvPr/>
        </p:nvSpPr>
        <p:spPr bwMode="auto">
          <a:xfrm>
            <a:off x="533400" y="838200"/>
            <a:ext cx="8153400" cy="646331"/>
          </a:xfrm>
          <a:prstGeom prst="rect">
            <a:avLst/>
          </a:prstGeom>
          <a:noFill/>
          <a:ln w="9525">
            <a:noFill/>
            <a:miter lim="800000"/>
            <a:headEnd/>
            <a:tailEnd/>
          </a:ln>
          <a:effectLst/>
        </p:spPr>
        <p:txBody>
          <a:bodyPr wrap="square">
            <a:spAutoFit/>
          </a:bodyPr>
          <a:lstStyle/>
          <a:p>
            <a:pPr algn="ctr">
              <a:spcBef>
                <a:spcPct val="50000"/>
              </a:spcBef>
            </a:pPr>
            <a:r>
              <a:rPr lang="en-IN" sz="3600" b="1" dirty="0">
                <a:solidFill>
                  <a:srgbClr val="002060"/>
                </a:solidFill>
              </a:rPr>
              <a:t>Modes </a:t>
            </a:r>
            <a:r>
              <a:rPr lang="en-IN" sz="2000" b="1" dirty="0">
                <a:solidFill>
                  <a:srgbClr val="002060"/>
                </a:solidFill>
              </a:rPr>
              <a:t>(</a:t>
            </a:r>
            <a:r>
              <a:rPr lang="en-IN" sz="2000" b="1" dirty="0" err="1">
                <a:solidFill>
                  <a:srgbClr val="002060"/>
                </a:solidFill>
              </a:rPr>
              <a:t>contd</a:t>
            </a:r>
            <a:r>
              <a:rPr lang="en-IN" sz="2000" b="1" dirty="0">
                <a:solidFill>
                  <a:srgbClr val="002060"/>
                </a:solidFill>
              </a:rPr>
              <a:t>)</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International Strategic Alliances</a:t>
            </a:r>
          </a:p>
        </p:txBody>
      </p:sp>
      <p:sp>
        <p:nvSpPr>
          <p:cNvPr id="104451" name="Rectangle 3"/>
          <p:cNvSpPr>
            <a:spLocks noGrp="1" noChangeArrowheads="1"/>
          </p:cNvSpPr>
          <p:nvPr>
            <p:ph type="body" idx="1"/>
          </p:nvPr>
        </p:nvSpPr>
        <p:spPr>
          <a:xfrm>
            <a:off x="1066800" y="1676400"/>
            <a:ext cx="8077200" cy="5181600"/>
          </a:xfrm>
        </p:spPr>
        <p:txBody>
          <a:bodyPr/>
          <a:lstStyle/>
          <a:p>
            <a:pPr>
              <a:spcBef>
                <a:spcPct val="20000"/>
              </a:spcBef>
            </a:pPr>
            <a:r>
              <a:rPr lang="en-US"/>
              <a:t>Typically, the term refers to nonequity alliances;                  for example:</a:t>
            </a:r>
          </a:p>
          <a:p>
            <a:pPr>
              <a:spcBef>
                <a:spcPct val="20000"/>
              </a:spcBef>
            </a:pPr>
            <a:r>
              <a:rPr lang="en-US" b="1">
                <a:solidFill>
                  <a:srgbClr val="5F00BE"/>
                </a:solidFill>
              </a:rPr>
              <a:t>Manufacturing</a:t>
            </a:r>
          </a:p>
          <a:p>
            <a:pPr lvl="1">
              <a:buClr>
                <a:schemeClr val="tx2"/>
              </a:buClr>
              <a:buSzPct val="75000"/>
              <a:buFont typeface="Wingdings" pitchFamily="2" charset="2"/>
              <a:buChar char="§"/>
            </a:pPr>
            <a:r>
              <a:rPr lang="en-US" sz="2000">
                <a:cs typeface="Times New Roman" pitchFamily="18" charset="0"/>
              </a:rPr>
              <a:t>Contract manufacturing, engineering, technological, and research and development alliances</a:t>
            </a:r>
            <a:r>
              <a:rPr lang="en-US"/>
              <a:t> </a:t>
            </a:r>
          </a:p>
          <a:p>
            <a:pPr>
              <a:spcBef>
                <a:spcPct val="20000"/>
              </a:spcBef>
            </a:pPr>
            <a:r>
              <a:rPr lang="en-US" b="1">
                <a:solidFill>
                  <a:srgbClr val="5F00BE"/>
                </a:solidFill>
              </a:rPr>
              <a:t>Marketing</a:t>
            </a:r>
          </a:p>
          <a:p>
            <a:pPr lvl="1">
              <a:buClr>
                <a:schemeClr val="tx2"/>
              </a:buClr>
              <a:buSzPct val="75000"/>
              <a:buFont typeface="Wingdings" pitchFamily="2" charset="2"/>
              <a:buChar char="§"/>
            </a:pPr>
            <a:r>
              <a:rPr lang="en-US" sz="2000"/>
              <a:t>One firm handles marketing for another, or some aspect of the marketing process</a:t>
            </a:r>
            <a:endParaRPr lang="en-US" sz="2000" b="1">
              <a:solidFill>
                <a:srgbClr val="7300C2"/>
              </a:solidFill>
            </a:endParaRPr>
          </a:p>
          <a:p>
            <a:pPr>
              <a:spcBef>
                <a:spcPct val="20000"/>
              </a:spcBef>
            </a:pPr>
            <a:r>
              <a:rPr lang="en-US" b="1">
                <a:solidFill>
                  <a:srgbClr val="5F00BE"/>
                </a:solidFill>
              </a:rPr>
              <a:t>Distribution</a:t>
            </a:r>
          </a:p>
          <a:p>
            <a:pPr lvl="1">
              <a:buClr>
                <a:schemeClr val="tx2"/>
              </a:buClr>
              <a:buSzPct val="75000"/>
              <a:buFont typeface="Wingdings" pitchFamily="2" charset="2"/>
              <a:buChar char="§"/>
            </a:pPr>
            <a:r>
              <a:rPr lang="en-US" sz="2000"/>
              <a:t>One firm handles the distribution for another, or some aspect of the distribution process</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 calcmode="lin" valueType="num">
                                      <p:cBhvr additive="base">
                                        <p:cTn id="7" dur="500" fill="hold"/>
                                        <p:tgtEl>
                                          <p:spTgt spid="1044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451">
                                            <p:txEl>
                                              <p:pRg st="1" end="1"/>
                                            </p:txEl>
                                          </p:spTgt>
                                        </p:tgtEl>
                                        <p:attrNameLst>
                                          <p:attrName>style.visibility</p:attrName>
                                        </p:attrNameLst>
                                      </p:cBhvr>
                                      <p:to>
                                        <p:strVal val="visible"/>
                                      </p:to>
                                    </p:set>
                                    <p:anim calcmode="lin" valueType="num">
                                      <p:cBhvr additive="base">
                                        <p:cTn id="13" dur="500" fill="hold"/>
                                        <p:tgtEl>
                                          <p:spTgt spid="1044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451">
                                            <p:txEl>
                                              <p:pRg st="2" end="2"/>
                                            </p:txEl>
                                          </p:spTgt>
                                        </p:tgtEl>
                                        <p:attrNameLst>
                                          <p:attrName>style.visibility</p:attrName>
                                        </p:attrNameLst>
                                      </p:cBhvr>
                                      <p:to>
                                        <p:strVal val="visible"/>
                                      </p:to>
                                    </p:set>
                                    <p:anim calcmode="lin" valueType="num">
                                      <p:cBhvr additive="base">
                                        <p:cTn id="19" dur="500" fill="hold"/>
                                        <p:tgtEl>
                                          <p:spTgt spid="10445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4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451">
                                            <p:txEl>
                                              <p:pRg st="3" end="3"/>
                                            </p:txEl>
                                          </p:spTgt>
                                        </p:tgtEl>
                                        <p:attrNameLst>
                                          <p:attrName>style.visibility</p:attrName>
                                        </p:attrNameLst>
                                      </p:cBhvr>
                                      <p:to>
                                        <p:strVal val="visible"/>
                                      </p:to>
                                    </p:set>
                                    <p:anim calcmode="lin" valueType="num">
                                      <p:cBhvr additive="base">
                                        <p:cTn id="25" dur="500" fill="hold"/>
                                        <p:tgtEl>
                                          <p:spTgt spid="10445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4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451">
                                            <p:txEl>
                                              <p:pRg st="4" end="4"/>
                                            </p:txEl>
                                          </p:spTgt>
                                        </p:tgtEl>
                                        <p:attrNameLst>
                                          <p:attrName>style.visibility</p:attrName>
                                        </p:attrNameLst>
                                      </p:cBhvr>
                                      <p:to>
                                        <p:strVal val="visible"/>
                                      </p:to>
                                    </p:set>
                                    <p:anim calcmode="lin" valueType="num">
                                      <p:cBhvr additive="base">
                                        <p:cTn id="31" dur="500" fill="hold"/>
                                        <p:tgtEl>
                                          <p:spTgt spid="10445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4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451">
                                            <p:txEl>
                                              <p:pRg st="5" end="5"/>
                                            </p:txEl>
                                          </p:spTgt>
                                        </p:tgtEl>
                                        <p:attrNameLst>
                                          <p:attrName>style.visibility</p:attrName>
                                        </p:attrNameLst>
                                      </p:cBhvr>
                                      <p:to>
                                        <p:strVal val="visible"/>
                                      </p:to>
                                    </p:set>
                                    <p:anim calcmode="lin" valueType="num">
                                      <p:cBhvr additive="base">
                                        <p:cTn id="37" dur="500" fill="hold"/>
                                        <p:tgtEl>
                                          <p:spTgt spid="10445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4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4451">
                                            <p:txEl>
                                              <p:pRg st="6" end="6"/>
                                            </p:txEl>
                                          </p:spTgt>
                                        </p:tgtEl>
                                        <p:attrNameLst>
                                          <p:attrName>style.visibility</p:attrName>
                                        </p:attrNameLst>
                                      </p:cBhvr>
                                      <p:to>
                                        <p:strVal val="visible"/>
                                      </p:to>
                                    </p:set>
                                    <p:anim calcmode="lin" valueType="num">
                                      <p:cBhvr additive="base">
                                        <p:cTn id="43" dur="500" fill="hold"/>
                                        <p:tgtEl>
                                          <p:spTgt spid="10445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445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Text Box 2"/>
          <p:cNvSpPr txBox="1">
            <a:spLocks noChangeArrowheads="1"/>
          </p:cNvSpPr>
          <p:nvPr/>
        </p:nvSpPr>
        <p:spPr bwMode="auto">
          <a:xfrm>
            <a:off x="457200" y="457200"/>
            <a:ext cx="8305800" cy="461665"/>
          </a:xfrm>
          <a:prstGeom prst="rect">
            <a:avLst/>
          </a:prstGeom>
          <a:noFill/>
          <a:ln w="9525">
            <a:noFill/>
            <a:miter lim="800000"/>
            <a:headEnd/>
            <a:tailEnd/>
          </a:ln>
          <a:effectLst/>
        </p:spPr>
        <p:txBody>
          <a:bodyPr wrap="square">
            <a:spAutoFit/>
          </a:bodyPr>
          <a:lstStyle/>
          <a:p>
            <a:pPr algn="just">
              <a:lnSpc>
                <a:spcPct val="120000"/>
              </a:lnSpc>
              <a:spcBef>
                <a:spcPct val="50000"/>
              </a:spcBef>
            </a:pPr>
            <a:endParaRPr lang="en-IN" sz="2000">
              <a:solidFill>
                <a:srgbClr val="FFFF99"/>
              </a:solidFill>
            </a:endParaRPr>
          </a:p>
        </p:txBody>
      </p:sp>
      <p:sp>
        <p:nvSpPr>
          <p:cNvPr id="300035" name="Text Box 3"/>
          <p:cNvSpPr txBox="1">
            <a:spLocks noChangeArrowheads="1"/>
          </p:cNvSpPr>
          <p:nvPr/>
        </p:nvSpPr>
        <p:spPr bwMode="auto">
          <a:xfrm>
            <a:off x="1066800" y="1447800"/>
            <a:ext cx="7772400" cy="4801314"/>
          </a:xfrm>
          <a:prstGeom prst="rect">
            <a:avLst/>
          </a:prstGeom>
          <a:noFill/>
          <a:ln w="9525">
            <a:noFill/>
            <a:miter lim="800000"/>
            <a:headEnd/>
            <a:tailEnd/>
          </a:ln>
          <a:effectLst/>
        </p:spPr>
        <p:txBody>
          <a:bodyPr wrap="square">
            <a:spAutoFit/>
          </a:bodyPr>
          <a:lstStyle/>
          <a:p>
            <a:pPr algn="ctr">
              <a:lnSpc>
                <a:spcPct val="150000"/>
              </a:lnSpc>
              <a:spcBef>
                <a:spcPct val="50000"/>
              </a:spcBef>
            </a:pPr>
            <a:r>
              <a:rPr lang="en-IN" sz="2500" b="1" dirty="0">
                <a:solidFill>
                  <a:schemeClr val="accent4"/>
                </a:solidFill>
                <a:latin typeface="Arial" pitchFamily="34" charset="0"/>
              </a:rPr>
              <a:t>Investment entry modes</a:t>
            </a:r>
          </a:p>
          <a:p>
            <a:pPr>
              <a:lnSpc>
                <a:spcPct val="150000"/>
              </a:lnSpc>
              <a:spcBef>
                <a:spcPct val="50000"/>
              </a:spcBef>
            </a:pPr>
            <a:r>
              <a:rPr lang="en-IN" sz="2400" b="1" dirty="0">
                <a:solidFill>
                  <a:schemeClr val="accent4"/>
                </a:solidFill>
                <a:latin typeface="Arial" pitchFamily="34" charset="0"/>
              </a:rPr>
              <a:t>assembly in overseas markets: </a:t>
            </a:r>
            <a:r>
              <a:rPr lang="en-IN" sz="2300" b="1" dirty="0">
                <a:solidFill>
                  <a:schemeClr val="accent4"/>
                </a:solidFill>
                <a:latin typeface="Arial" pitchFamily="34" charset="0"/>
              </a:rPr>
              <a:t>refers to exporting various components of the product in completely knocked down (CKD) condition and assembles them overseas</a:t>
            </a:r>
          </a:p>
          <a:p>
            <a:pPr>
              <a:lnSpc>
                <a:spcPct val="150000"/>
              </a:lnSpc>
              <a:spcBef>
                <a:spcPct val="50000"/>
              </a:spcBef>
            </a:pPr>
            <a:r>
              <a:rPr lang="en-IN" sz="2400" b="1" dirty="0">
                <a:solidFill>
                  <a:schemeClr val="accent4"/>
                </a:solidFill>
                <a:latin typeface="Arial" pitchFamily="34" charset="0"/>
              </a:rPr>
              <a:t>international joint ventures: </a:t>
            </a:r>
            <a:r>
              <a:rPr lang="en-IN" sz="2300" b="1" dirty="0">
                <a:solidFill>
                  <a:schemeClr val="accent4"/>
                </a:solidFill>
                <a:latin typeface="Arial" pitchFamily="34" charset="0"/>
              </a:rPr>
              <a:t>equity participation of two or more firms resulting into formation of a new entity</a:t>
            </a:r>
            <a:endParaRPr lang="en-IN" sz="2300" b="1" i="1" dirty="0">
              <a:solidFill>
                <a:schemeClr val="accent4"/>
              </a:solidFill>
            </a:endParaRPr>
          </a:p>
        </p:txBody>
      </p:sp>
      <p:sp>
        <p:nvSpPr>
          <p:cNvPr id="300036" name="Rectangle 4"/>
          <p:cNvSpPr>
            <a:spLocks noChangeArrowheads="1"/>
          </p:cNvSpPr>
          <p:nvPr/>
        </p:nvSpPr>
        <p:spPr bwMode="auto">
          <a:xfrm>
            <a:off x="533400" y="533400"/>
            <a:ext cx="8153400" cy="646331"/>
          </a:xfrm>
          <a:prstGeom prst="rect">
            <a:avLst/>
          </a:prstGeom>
          <a:noFill/>
          <a:ln w="9525">
            <a:noFill/>
            <a:miter lim="800000"/>
            <a:headEnd/>
            <a:tailEnd/>
          </a:ln>
          <a:effectLst/>
        </p:spPr>
        <p:txBody>
          <a:bodyPr wrap="square">
            <a:spAutoFit/>
          </a:bodyPr>
          <a:lstStyle/>
          <a:p>
            <a:pPr algn="ctr">
              <a:spcBef>
                <a:spcPct val="50000"/>
              </a:spcBef>
            </a:pPr>
            <a:r>
              <a:rPr lang="en-IN" sz="3600" b="1" dirty="0">
                <a:solidFill>
                  <a:srgbClr val="002060"/>
                </a:solidFill>
              </a:rPr>
              <a:t>Modes </a:t>
            </a:r>
            <a:r>
              <a:rPr lang="en-IN" sz="2000" b="1" dirty="0">
                <a:solidFill>
                  <a:srgbClr val="002060"/>
                </a:solidFill>
              </a:rPr>
              <a:t>(</a:t>
            </a:r>
            <a:r>
              <a:rPr lang="en-IN" sz="2000" b="1" dirty="0" err="1">
                <a:solidFill>
                  <a:srgbClr val="002060"/>
                </a:solidFill>
              </a:rPr>
              <a:t>contd</a:t>
            </a:r>
            <a:r>
              <a:rPr lang="en-IN" sz="2000" b="1" dirty="0">
                <a:solidFill>
                  <a:srgbClr val="002060"/>
                </a:solidFill>
              </a:rPr>
              <a:t>)</a:t>
            </a:r>
          </a:p>
        </p:txBody>
      </p:sp>
      <p:sp>
        <p:nvSpPr>
          <p:cNvPr id="5" name="Date Placeholder 4"/>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066800" y="304800"/>
            <a:ext cx="6324600" cy="1143000"/>
          </a:xfrm>
        </p:spPr>
        <p:txBody>
          <a:bodyPr/>
          <a:lstStyle/>
          <a:p>
            <a:r>
              <a:rPr lang="en-US"/>
              <a:t>Selecting the International Entry Mode, continued</a:t>
            </a:r>
          </a:p>
        </p:txBody>
      </p:sp>
      <p:sp>
        <p:nvSpPr>
          <p:cNvPr id="100355" name="Rectangle 3"/>
          <p:cNvSpPr>
            <a:spLocks noGrp="1" noChangeArrowheads="1"/>
          </p:cNvSpPr>
          <p:nvPr>
            <p:ph type="body" idx="1"/>
          </p:nvPr>
        </p:nvSpPr>
        <p:spPr>
          <a:xfrm>
            <a:off x="1066800" y="1676400"/>
            <a:ext cx="7848600" cy="5181600"/>
          </a:xfrm>
        </p:spPr>
        <p:txBody>
          <a:bodyPr/>
          <a:lstStyle/>
          <a:p>
            <a:pPr>
              <a:spcBef>
                <a:spcPct val="20000"/>
              </a:spcBef>
              <a:spcAft>
                <a:spcPct val="25000"/>
              </a:spcAft>
            </a:pPr>
            <a:r>
              <a:rPr lang="en-US" b="1" dirty="0">
                <a:solidFill>
                  <a:srgbClr val="5F00BE"/>
                </a:solidFill>
                <a:cs typeface="Times New Roman" pitchFamily="18" charset="0"/>
              </a:rPr>
              <a:t>Joint Venture</a:t>
            </a:r>
          </a:p>
          <a:p>
            <a:pPr lvl="1">
              <a:spcAft>
                <a:spcPct val="5000"/>
              </a:spcAft>
              <a:buClr>
                <a:srgbClr val="5F00BE"/>
              </a:buClr>
              <a:buSzPct val="75000"/>
              <a:buFont typeface="Wingdings" pitchFamily="2" charset="2"/>
              <a:buChar char="§"/>
            </a:pPr>
            <a:r>
              <a:rPr lang="en-US" sz="2000" dirty="0">
                <a:cs typeface="Times New Roman" pitchFamily="18" charset="0"/>
              </a:rPr>
              <a:t>Preferred entry mode of governments of developing countries </a:t>
            </a:r>
          </a:p>
          <a:p>
            <a:pPr lvl="2">
              <a:spcAft>
                <a:spcPct val="5000"/>
              </a:spcAft>
              <a:buClr>
                <a:srgbClr val="CC3300"/>
              </a:buClr>
              <a:buFontTx/>
              <a:buChar char="-"/>
            </a:pPr>
            <a:r>
              <a:rPr lang="en-US" dirty="0">
                <a:cs typeface="Times New Roman" pitchFamily="18" charset="0"/>
              </a:rPr>
              <a:t>Help develop local expertise</a:t>
            </a:r>
          </a:p>
          <a:p>
            <a:pPr lvl="2">
              <a:spcAft>
                <a:spcPct val="5000"/>
              </a:spcAft>
              <a:buClr>
                <a:srgbClr val="CC3300"/>
              </a:buClr>
              <a:buFontTx/>
              <a:buChar char="-"/>
            </a:pPr>
            <a:r>
              <a:rPr lang="en-US" dirty="0">
                <a:cs typeface="Times New Roman" pitchFamily="18" charset="0"/>
              </a:rPr>
              <a:t>If production is exported, helps with country’s balance               of trade</a:t>
            </a:r>
            <a:r>
              <a:rPr lang="en-US" sz="2000" dirty="0">
                <a:cs typeface="Times New Roman" pitchFamily="18" charset="0"/>
              </a:rPr>
              <a:t> </a:t>
            </a:r>
          </a:p>
          <a:p>
            <a:pPr lvl="1">
              <a:spcAft>
                <a:spcPct val="5000"/>
              </a:spcAft>
              <a:buClr>
                <a:srgbClr val="5F00BE"/>
              </a:buClr>
              <a:buSzPct val="75000"/>
              <a:buFont typeface="Wingdings" pitchFamily="2" charset="2"/>
              <a:buChar char="§"/>
            </a:pPr>
            <a:r>
              <a:rPr lang="en-US" sz="2000" dirty="0">
                <a:cs typeface="Times New Roman" pitchFamily="18" charset="0"/>
              </a:rPr>
              <a:t>Foreign company and local company establish a jointly-owned new company</a:t>
            </a:r>
          </a:p>
          <a:p>
            <a:pPr lvl="1">
              <a:spcAft>
                <a:spcPct val="5000"/>
              </a:spcAft>
              <a:buClr>
                <a:srgbClr val="5F00BE"/>
              </a:buClr>
              <a:buSzPct val="75000"/>
              <a:buFont typeface="Wingdings" pitchFamily="2" charset="2"/>
              <a:buChar char="§"/>
            </a:pPr>
            <a:r>
              <a:rPr lang="en-US" sz="2000" dirty="0">
                <a:cs typeface="Times New Roman" pitchFamily="18" charset="0"/>
              </a:rPr>
              <a:t>Parties share capital, equity, labor</a:t>
            </a:r>
          </a:p>
          <a:p>
            <a:pPr lvl="1">
              <a:spcAft>
                <a:spcPct val="5000"/>
              </a:spcAft>
              <a:buClr>
                <a:srgbClr val="5F00BE"/>
              </a:buClr>
              <a:buSzPct val="75000"/>
              <a:buFont typeface="Wingdings" pitchFamily="2" charset="2"/>
              <a:buChar char="§"/>
            </a:pPr>
            <a:r>
              <a:rPr lang="en-US" sz="2000" dirty="0">
                <a:cs typeface="Times New Roman" pitchFamily="18" charset="0"/>
              </a:rPr>
              <a:t>70% of all joint ventures break up within 3.5 years</a:t>
            </a:r>
          </a:p>
          <a:p>
            <a:pPr lvl="1">
              <a:buFontTx/>
              <a:buNone/>
            </a:pPr>
            <a:r>
              <a:rPr lang="en-US" sz="2000" i="1" dirty="0" smtClean="0">
                <a:solidFill>
                  <a:srgbClr val="5F00BE"/>
                </a:solidFill>
                <a:cs typeface="Times New Roman" pitchFamily="18" charset="0"/>
              </a:rPr>
              <a:t>DOWNSIDE</a:t>
            </a:r>
            <a:r>
              <a:rPr lang="en-US" sz="2000" i="1" dirty="0">
                <a:solidFill>
                  <a:srgbClr val="5F00BE"/>
                </a:solidFill>
                <a:cs typeface="Times New Roman" pitchFamily="18" charset="0"/>
              </a:rPr>
              <a:t>: </a:t>
            </a:r>
            <a:r>
              <a:rPr lang="en-US" sz="2000" dirty="0">
                <a:solidFill>
                  <a:srgbClr val="5F00BE"/>
                </a:solidFill>
                <a:cs typeface="Times New Roman" pitchFamily="18" charset="0"/>
              </a:rPr>
              <a:t>Joint-venture partners can turn into viable competitors; and 70% of all joint ventures break up                     within 3.5 years.</a:t>
            </a:r>
          </a:p>
        </p:txBody>
      </p:sp>
      <p:sp>
        <p:nvSpPr>
          <p:cNvPr id="4" name="Date Placeholder 3"/>
          <p:cNvSpPr>
            <a:spLocks noGrp="1"/>
          </p:cNvSpPr>
          <p:nvPr>
            <p:ph type="dt" sz="half" idx="10"/>
          </p:nvPr>
        </p:nvSpPr>
        <p:spPr/>
        <p:txBody>
          <a:bodyPr/>
          <a:lstStyle/>
          <a:p>
            <a:r>
              <a:rPr lang="en-US" smtClean="0"/>
              <a:t>international market entry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355">
                                            <p:txEl>
                                              <p:pRg st="1" end="1"/>
                                            </p:txEl>
                                          </p:spTgt>
                                        </p:tgtEl>
                                        <p:attrNameLst>
                                          <p:attrName>style.visibility</p:attrName>
                                        </p:attrNameLst>
                                      </p:cBhvr>
                                      <p:to>
                                        <p:strVal val="visible"/>
                                      </p:to>
                                    </p:set>
                                    <p:anim calcmode="lin" valueType="num">
                                      <p:cBhvr additive="base">
                                        <p:cTn id="13"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035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anim calcmode="lin" valueType="num">
                                      <p:cBhvr additive="base">
                                        <p:cTn id="17"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035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0355">
                                            <p:txEl>
                                              <p:pRg st="3" end="3"/>
                                            </p:txEl>
                                          </p:spTgt>
                                        </p:tgtEl>
                                        <p:attrNameLst>
                                          <p:attrName>style.visibility</p:attrName>
                                        </p:attrNameLst>
                                      </p:cBhvr>
                                      <p:to>
                                        <p:strVal val="visible"/>
                                      </p:to>
                                    </p:set>
                                    <p:anim calcmode="lin" valueType="num">
                                      <p:cBhvr additive="base">
                                        <p:cTn id="21"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00355">
                                            <p:txEl>
                                              <p:pRg st="4" end="4"/>
                                            </p:txEl>
                                          </p:spTgt>
                                        </p:tgtEl>
                                        <p:attrNameLst>
                                          <p:attrName>style.visibility</p:attrName>
                                        </p:attrNameLst>
                                      </p:cBhvr>
                                      <p:to>
                                        <p:strVal val="visible"/>
                                      </p:to>
                                    </p:set>
                                    <p:anim calcmode="lin" valueType="num">
                                      <p:cBhvr additive="base">
                                        <p:cTn id="27" dur="500" fill="hold"/>
                                        <p:tgtEl>
                                          <p:spTgt spid="10035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003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00355">
                                            <p:txEl>
                                              <p:pRg st="5" end="5"/>
                                            </p:txEl>
                                          </p:spTgt>
                                        </p:tgtEl>
                                        <p:attrNameLst>
                                          <p:attrName>style.visibility</p:attrName>
                                        </p:attrNameLst>
                                      </p:cBhvr>
                                      <p:to>
                                        <p:strVal val="visible"/>
                                      </p:to>
                                    </p:set>
                                    <p:anim calcmode="lin" valueType="num">
                                      <p:cBhvr additive="base">
                                        <p:cTn id="33" dur="500" fill="hold"/>
                                        <p:tgtEl>
                                          <p:spTgt spid="10035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03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00355">
                                            <p:txEl>
                                              <p:pRg st="6" end="6"/>
                                            </p:txEl>
                                          </p:spTgt>
                                        </p:tgtEl>
                                        <p:attrNameLst>
                                          <p:attrName>style.visibility</p:attrName>
                                        </p:attrNameLst>
                                      </p:cBhvr>
                                      <p:to>
                                        <p:strVal val="visible"/>
                                      </p:to>
                                    </p:set>
                                    <p:anim calcmode="lin" valueType="num">
                                      <p:cBhvr additive="base">
                                        <p:cTn id="39" dur="500" fill="hold"/>
                                        <p:tgtEl>
                                          <p:spTgt spid="100355">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03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00355">
                                            <p:txEl>
                                              <p:pRg st="7" end="7"/>
                                            </p:txEl>
                                          </p:spTgt>
                                        </p:tgtEl>
                                        <p:attrNameLst>
                                          <p:attrName>style.visibility</p:attrName>
                                        </p:attrNameLst>
                                      </p:cBhvr>
                                      <p:to>
                                        <p:strVal val="visible"/>
                                      </p:to>
                                    </p:set>
                                    <p:anim calcmode="lin" valueType="num">
                                      <p:cBhvr additive="base">
                                        <p:cTn id="45" dur="500" fill="hold"/>
                                        <p:tgtEl>
                                          <p:spTgt spid="100355">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0035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Selecting the International </a:t>
            </a:r>
            <a:br>
              <a:rPr lang="en-US"/>
            </a:br>
            <a:r>
              <a:rPr lang="en-US"/>
              <a:t>Entry Mode, continued</a:t>
            </a:r>
          </a:p>
        </p:txBody>
      </p:sp>
      <p:sp>
        <p:nvSpPr>
          <p:cNvPr id="101379" name="Rectangle 3"/>
          <p:cNvSpPr>
            <a:spLocks noGrp="1" noChangeArrowheads="1"/>
          </p:cNvSpPr>
          <p:nvPr>
            <p:ph type="body" idx="1"/>
          </p:nvPr>
        </p:nvSpPr>
        <p:spPr>
          <a:xfrm>
            <a:off x="1066800" y="1676400"/>
            <a:ext cx="6248400" cy="4267200"/>
          </a:xfrm>
        </p:spPr>
        <p:txBody>
          <a:bodyPr/>
          <a:lstStyle/>
          <a:p>
            <a:pPr>
              <a:spcBef>
                <a:spcPct val="20000"/>
              </a:spcBef>
              <a:spcAft>
                <a:spcPct val="25000"/>
              </a:spcAft>
            </a:pPr>
            <a:r>
              <a:rPr lang="en-US" b="1">
                <a:solidFill>
                  <a:srgbClr val="5F00BE"/>
                </a:solidFill>
                <a:cs typeface="Times New Roman" pitchFamily="18" charset="0"/>
              </a:rPr>
              <a:t>Consortia</a:t>
            </a:r>
          </a:p>
          <a:p>
            <a:pPr lvl="1">
              <a:buClr>
                <a:srgbClr val="5F00BE"/>
              </a:buClr>
              <a:buSzPct val="75000"/>
              <a:buFont typeface="Wingdings" pitchFamily="2" charset="2"/>
              <a:buChar char="§"/>
            </a:pPr>
            <a:r>
              <a:rPr lang="en-US" sz="2000">
                <a:cs typeface="Times New Roman" pitchFamily="18" charset="0"/>
              </a:rPr>
              <a:t>Involve three or more companies</a:t>
            </a:r>
          </a:p>
          <a:p>
            <a:pPr lvl="1">
              <a:buClr>
                <a:srgbClr val="5F00BE"/>
              </a:buClr>
              <a:buSzPct val="75000"/>
              <a:buFont typeface="Wingdings" pitchFamily="2" charset="2"/>
              <a:buChar char="§"/>
            </a:pPr>
            <a:r>
              <a:rPr lang="en-US" sz="2000">
                <a:cs typeface="Times New Roman" pitchFamily="18" charset="0"/>
              </a:rPr>
              <a:t>Monopoly effect </a:t>
            </a:r>
          </a:p>
          <a:p>
            <a:pPr lvl="1">
              <a:buClr>
                <a:srgbClr val="5F00BE"/>
              </a:buClr>
              <a:buSzPct val="75000"/>
              <a:buFont typeface="Wingdings" pitchFamily="2" charset="2"/>
              <a:buChar char="§"/>
            </a:pPr>
            <a:r>
              <a:rPr lang="en-US" sz="2000">
                <a:cs typeface="Times New Roman" pitchFamily="18" charset="0"/>
              </a:rPr>
              <a:t>Allowed</a:t>
            </a:r>
            <a:r>
              <a:rPr lang="en-US">
                <a:cs typeface="Times New Roman" pitchFamily="18" charset="0"/>
              </a:rPr>
              <a:t> </a:t>
            </a:r>
          </a:p>
          <a:p>
            <a:pPr lvl="2">
              <a:buClr>
                <a:srgbClr val="CC3300"/>
              </a:buClr>
              <a:buSzPct val="100000"/>
              <a:buFontTx/>
              <a:buChar char="-"/>
            </a:pPr>
            <a:r>
              <a:rPr lang="en-US">
                <a:cs typeface="Times New Roman" pitchFamily="18" charset="0"/>
              </a:rPr>
              <a:t>where expensive R&amp;D is involved</a:t>
            </a:r>
          </a:p>
          <a:p>
            <a:pPr lvl="2">
              <a:buClr>
                <a:srgbClr val="CC3300"/>
              </a:buClr>
              <a:buSzPct val="100000"/>
              <a:buFontTx/>
              <a:buChar char="-"/>
            </a:pPr>
            <a:r>
              <a:rPr lang="en-US">
                <a:cs typeface="Times New Roman" pitchFamily="18" charset="0"/>
              </a:rPr>
              <a:t>in underserved markets</a:t>
            </a:r>
          </a:p>
          <a:p>
            <a:pPr lvl="2">
              <a:buClr>
                <a:srgbClr val="CC3300"/>
              </a:buClr>
              <a:buSzPct val="100000"/>
              <a:buFontTx/>
              <a:buChar char="-"/>
            </a:pPr>
            <a:r>
              <a:rPr lang="en-US">
                <a:cs typeface="Times New Roman" pitchFamily="18" charset="0"/>
              </a:rPr>
              <a:t>in markets where the government and/or the marketplace can control its activity</a:t>
            </a:r>
            <a:endParaRPr lang="en-US"/>
          </a:p>
        </p:txBody>
      </p:sp>
      <p:sp>
        <p:nvSpPr>
          <p:cNvPr id="12" name="Date Placeholder 11"/>
          <p:cNvSpPr>
            <a:spLocks noGrp="1"/>
          </p:cNvSpPr>
          <p:nvPr>
            <p:ph type="dt" sz="half" idx="10"/>
          </p:nvPr>
        </p:nvSpPr>
        <p:spPr/>
        <p:txBody>
          <a:bodyPr/>
          <a:lstStyle/>
          <a:p>
            <a:r>
              <a:rPr lang="en-US" smtClean="0"/>
              <a:t>international market entry</a:t>
            </a:r>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27</a:t>
            </a:fld>
            <a:endParaRPr lang="en-US"/>
          </a:p>
        </p:txBody>
      </p:sp>
      <p:sp>
        <p:nvSpPr>
          <p:cNvPr id="14" name="Footer Placeholder 13"/>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additive="base">
                                        <p:cTn id="7" dur="500" fill="hold"/>
                                        <p:tgtEl>
                                          <p:spTgt spid="1013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13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1379">
                                            <p:txEl>
                                              <p:pRg st="1" end="1"/>
                                            </p:txEl>
                                          </p:spTgt>
                                        </p:tgtEl>
                                        <p:attrNameLst>
                                          <p:attrName>style.visibility</p:attrName>
                                        </p:attrNameLst>
                                      </p:cBhvr>
                                      <p:to>
                                        <p:strVal val="visible"/>
                                      </p:to>
                                    </p:set>
                                    <p:anim calcmode="lin" valueType="num">
                                      <p:cBhvr additive="base">
                                        <p:cTn id="13" dur="500" fill="hold"/>
                                        <p:tgtEl>
                                          <p:spTgt spid="1013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13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1379">
                                            <p:txEl>
                                              <p:pRg st="2" end="2"/>
                                            </p:txEl>
                                          </p:spTgt>
                                        </p:tgtEl>
                                        <p:attrNameLst>
                                          <p:attrName>style.visibility</p:attrName>
                                        </p:attrNameLst>
                                      </p:cBhvr>
                                      <p:to>
                                        <p:strVal val="visible"/>
                                      </p:to>
                                    </p:set>
                                    <p:anim calcmode="lin" valueType="num">
                                      <p:cBhvr additive="base">
                                        <p:cTn id="19" dur="500" fill="hold"/>
                                        <p:tgtEl>
                                          <p:spTgt spid="1013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13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1379">
                                            <p:txEl>
                                              <p:pRg st="3" end="3"/>
                                            </p:txEl>
                                          </p:spTgt>
                                        </p:tgtEl>
                                        <p:attrNameLst>
                                          <p:attrName>style.visibility</p:attrName>
                                        </p:attrNameLst>
                                      </p:cBhvr>
                                      <p:to>
                                        <p:strVal val="visible"/>
                                      </p:to>
                                    </p:set>
                                    <p:anim calcmode="lin" valueType="num">
                                      <p:cBhvr additive="base">
                                        <p:cTn id="25" dur="500" fill="hold"/>
                                        <p:tgtEl>
                                          <p:spTgt spid="1013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1379">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1379">
                                            <p:txEl>
                                              <p:pRg st="4" end="4"/>
                                            </p:txEl>
                                          </p:spTgt>
                                        </p:tgtEl>
                                        <p:attrNameLst>
                                          <p:attrName>style.visibility</p:attrName>
                                        </p:attrNameLst>
                                      </p:cBhvr>
                                      <p:to>
                                        <p:strVal val="visible"/>
                                      </p:to>
                                    </p:set>
                                    <p:anim calcmode="lin" valueType="num">
                                      <p:cBhvr additive="base">
                                        <p:cTn id="29" dur="500" fill="hold"/>
                                        <p:tgtEl>
                                          <p:spTgt spid="10137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01379">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1379">
                                            <p:txEl>
                                              <p:pRg st="5" end="5"/>
                                            </p:txEl>
                                          </p:spTgt>
                                        </p:tgtEl>
                                        <p:attrNameLst>
                                          <p:attrName>style.visibility</p:attrName>
                                        </p:attrNameLst>
                                      </p:cBhvr>
                                      <p:to>
                                        <p:strVal val="visible"/>
                                      </p:to>
                                    </p:set>
                                    <p:anim calcmode="lin" valueType="num">
                                      <p:cBhvr additive="base">
                                        <p:cTn id="33" dur="500" fill="hold"/>
                                        <p:tgtEl>
                                          <p:spTgt spid="101379">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1379">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1379">
                                            <p:txEl>
                                              <p:pRg st="6" end="6"/>
                                            </p:txEl>
                                          </p:spTgt>
                                        </p:tgtEl>
                                        <p:attrNameLst>
                                          <p:attrName>style.visibility</p:attrName>
                                        </p:attrNameLst>
                                      </p:cBhvr>
                                      <p:to>
                                        <p:strVal val="visible"/>
                                      </p:to>
                                    </p:set>
                                    <p:anim calcmode="lin" valueType="num">
                                      <p:cBhvr additive="base">
                                        <p:cTn id="37" dur="500" fill="hold"/>
                                        <p:tgtEl>
                                          <p:spTgt spid="10137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137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Text Box 2"/>
          <p:cNvSpPr txBox="1">
            <a:spLocks noChangeArrowheads="1"/>
          </p:cNvSpPr>
          <p:nvPr/>
        </p:nvSpPr>
        <p:spPr bwMode="auto">
          <a:xfrm>
            <a:off x="457200" y="762000"/>
            <a:ext cx="8305800" cy="978729"/>
          </a:xfrm>
          <a:prstGeom prst="rect">
            <a:avLst/>
          </a:prstGeom>
          <a:noFill/>
          <a:ln w="9525">
            <a:noFill/>
            <a:miter lim="800000"/>
            <a:headEnd/>
            <a:tailEnd/>
          </a:ln>
          <a:effectLst/>
        </p:spPr>
        <p:txBody>
          <a:bodyPr wrap="square">
            <a:spAutoFit/>
          </a:bodyPr>
          <a:lstStyle/>
          <a:p>
            <a:pPr algn="ctr">
              <a:lnSpc>
                <a:spcPct val="80000"/>
              </a:lnSpc>
            </a:pPr>
            <a:r>
              <a:rPr lang="en-IN" sz="3600" b="1" dirty="0">
                <a:solidFill>
                  <a:srgbClr val="002060"/>
                </a:solidFill>
              </a:rPr>
              <a:t>Factors for selecting partners for cooperation</a:t>
            </a:r>
          </a:p>
        </p:txBody>
      </p:sp>
      <p:sp>
        <p:nvSpPr>
          <p:cNvPr id="301059" name="Text Box 3"/>
          <p:cNvSpPr txBox="1">
            <a:spLocks noChangeArrowheads="1"/>
          </p:cNvSpPr>
          <p:nvPr/>
        </p:nvSpPr>
        <p:spPr bwMode="auto">
          <a:xfrm>
            <a:off x="1066800" y="2438400"/>
            <a:ext cx="7696200" cy="3447098"/>
          </a:xfrm>
          <a:prstGeom prst="rect">
            <a:avLst/>
          </a:prstGeom>
          <a:noFill/>
          <a:ln w="9525">
            <a:noFill/>
            <a:miter lim="800000"/>
            <a:headEnd/>
            <a:tailEnd/>
          </a:ln>
          <a:effectLst/>
        </p:spPr>
        <p:txBody>
          <a:bodyPr wrap="square">
            <a:spAutoFit/>
          </a:bodyPr>
          <a:lstStyle/>
          <a:p>
            <a:pPr algn="just">
              <a:lnSpc>
                <a:spcPct val="140000"/>
              </a:lnSpc>
              <a:spcBef>
                <a:spcPct val="50000"/>
              </a:spcBef>
              <a:buFontTx/>
              <a:buChar char="•"/>
            </a:pPr>
            <a:r>
              <a:rPr lang="en-IN" sz="2000" b="1" dirty="0">
                <a:solidFill>
                  <a:schemeClr val="hlink"/>
                </a:solidFill>
                <a:latin typeface="Arial" pitchFamily="34" charset="0"/>
              </a:rPr>
              <a:t> </a:t>
            </a:r>
            <a:r>
              <a:rPr lang="en-IN" sz="2000" b="1" dirty="0">
                <a:solidFill>
                  <a:schemeClr val="accent4"/>
                </a:solidFill>
                <a:latin typeface="Arial" pitchFamily="34" charset="0"/>
              </a:rPr>
              <a:t>the alliance partner should have some strength which </a:t>
            </a:r>
          </a:p>
          <a:p>
            <a:pPr algn="just">
              <a:lnSpc>
                <a:spcPct val="140000"/>
              </a:lnSpc>
              <a:spcBef>
                <a:spcPct val="50000"/>
              </a:spcBef>
            </a:pPr>
            <a:r>
              <a:rPr lang="en-IN" sz="2000" b="1" dirty="0">
                <a:solidFill>
                  <a:schemeClr val="accent4"/>
                </a:solidFill>
                <a:latin typeface="Arial" pitchFamily="34" charset="0"/>
              </a:rPr>
              <a:t>  can be translated into business values for the alliance</a:t>
            </a:r>
          </a:p>
          <a:p>
            <a:pPr algn="just">
              <a:lnSpc>
                <a:spcPct val="140000"/>
              </a:lnSpc>
              <a:spcBef>
                <a:spcPct val="50000"/>
              </a:spcBef>
              <a:buFontTx/>
              <a:buChar char="•"/>
            </a:pPr>
            <a:r>
              <a:rPr lang="en-IN" sz="2000" b="1" dirty="0">
                <a:solidFill>
                  <a:schemeClr val="accent4"/>
                </a:solidFill>
                <a:latin typeface="Arial" pitchFamily="34" charset="0"/>
              </a:rPr>
              <a:t> the alliance partners should be committed to </a:t>
            </a:r>
          </a:p>
          <a:p>
            <a:pPr algn="just">
              <a:lnSpc>
                <a:spcPct val="140000"/>
              </a:lnSpc>
              <a:spcBef>
                <a:spcPct val="50000"/>
              </a:spcBef>
            </a:pPr>
            <a:r>
              <a:rPr lang="en-IN" sz="2000" b="1" dirty="0">
                <a:solidFill>
                  <a:schemeClr val="accent4"/>
                </a:solidFill>
                <a:latin typeface="Arial" pitchFamily="34" charset="0"/>
              </a:rPr>
              <a:t>  cooperative goals</a:t>
            </a:r>
          </a:p>
          <a:p>
            <a:pPr algn="just">
              <a:lnSpc>
                <a:spcPct val="140000"/>
              </a:lnSpc>
              <a:spcBef>
                <a:spcPct val="50000"/>
              </a:spcBef>
              <a:buFontTx/>
              <a:buChar char="•"/>
            </a:pPr>
            <a:r>
              <a:rPr lang="en-IN" sz="2000" b="1" dirty="0">
                <a:solidFill>
                  <a:schemeClr val="accent4"/>
                </a:solidFill>
                <a:latin typeface="Arial" pitchFamily="34" charset="0"/>
              </a:rPr>
              <a:t> it is preferable that the alliance partner should have </a:t>
            </a:r>
          </a:p>
          <a:p>
            <a:pPr algn="just">
              <a:lnSpc>
                <a:spcPct val="140000"/>
              </a:lnSpc>
              <a:spcBef>
                <a:spcPct val="50000"/>
              </a:spcBef>
            </a:pPr>
            <a:r>
              <a:rPr lang="en-IN" sz="2000" b="1" dirty="0">
                <a:solidFill>
                  <a:schemeClr val="accent4"/>
                </a:solidFill>
                <a:latin typeface="Arial" pitchFamily="34" charset="0"/>
              </a:rPr>
              <a:t>  multi-cultural business environment</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6" name="Footer Placeholder 5"/>
          <p:cNvSpPr>
            <a:spLocks noGrp="1"/>
          </p:cNvSpPr>
          <p:nvPr>
            <p:ph type="ftr" sz="quarter" idx="11"/>
          </p:nvPr>
        </p:nvSpPr>
        <p:spPr/>
        <p:txBody>
          <a:bodyPr/>
          <a:lstStyle/>
          <a:p>
            <a:r>
              <a:rPr lang="en-US" dirty="0" smtClean="0"/>
              <a:t>Rajesh </a:t>
            </a:r>
            <a:r>
              <a:rPr lang="en-US" dirty="0" err="1" smtClean="0"/>
              <a:t>Narang</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Text Box 2"/>
          <p:cNvSpPr txBox="1">
            <a:spLocks noChangeArrowheads="1"/>
          </p:cNvSpPr>
          <p:nvPr/>
        </p:nvSpPr>
        <p:spPr bwMode="auto">
          <a:xfrm>
            <a:off x="838200" y="1828800"/>
            <a:ext cx="8305800" cy="4030334"/>
          </a:xfrm>
          <a:prstGeom prst="rect">
            <a:avLst/>
          </a:prstGeom>
          <a:noFill/>
          <a:ln w="9525">
            <a:noFill/>
            <a:miter lim="800000"/>
            <a:headEnd/>
            <a:tailEnd/>
          </a:ln>
          <a:effectLst/>
        </p:spPr>
        <p:txBody>
          <a:bodyPr wrap="square">
            <a:spAutoFit/>
          </a:bodyPr>
          <a:lstStyle/>
          <a:p>
            <a:pPr algn="ctr">
              <a:lnSpc>
                <a:spcPct val="80000"/>
              </a:lnSpc>
              <a:spcBef>
                <a:spcPct val="50000"/>
              </a:spcBef>
            </a:pPr>
            <a:r>
              <a:rPr lang="en-IN" b="1" dirty="0">
                <a:solidFill>
                  <a:schemeClr val="accent4"/>
                </a:solidFill>
                <a:latin typeface="Arial" pitchFamily="34" charset="0"/>
              </a:rPr>
              <a:t>Wholly owned foreign subsidiaries</a:t>
            </a:r>
          </a:p>
          <a:p>
            <a:pPr>
              <a:spcBef>
                <a:spcPct val="50000"/>
              </a:spcBef>
              <a:buFontTx/>
              <a:buChar char="•"/>
            </a:pPr>
            <a:r>
              <a:rPr lang="en-IN" sz="2300" dirty="0">
                <a:solidFill>
                  <a:schemeClr val="accent4"/>
                </a:solidFill>
              </a:rPr>
              <a:t> </a:t>
            </a:r>
            <a:r>
              <a:rPr lang="en-IN" sz="2300" b="1" dirty="0">
                <a:solidFill>
                  <a:schemeClr val="accent4"/>
                </a:solidFill>
                <a:latin typeface="Arial" pitchFamily="34" charset="0"/>
              </a:rPr>
              <a:t>to have complete control and ownership of  </a:t>
            </a:r>
          </a:p>
          <a:p>
            <a:pPr>
              <a:spcBef>
                <a:spcPct val="50000"/>
              </a:spcBef>
            </a:pPr>
            <a:r>
              <a:rPr lang="en-IN" sz="2300" b="1" dirty="0">
                <a:solidFill>
                  <a:schemeClr val="accent4"/>
                </a:solidFill>
                <a:latin typeface="Arial" pitchFamily="34" charset="0"/>
              </a:rPr>
              <a:t>  international operations a firm opts for foreign </a:t>
            </a:r>
          </a:p>
          <a:p>
            <a:pPr>
              <a:spcBef>
                <a:spcPct val="50000"/>
              </a:spcBef>
            </a:pPr>
            <a:r>
              <a:rPr lang="en-IN" sz="2300" b="1" dirty="0">
                <a:solidFill>
                  <a:schemeClr val="accent4"/>
                </a:solidFill>
                <a:latin typeface="Arial" pitchFamily="34" charset="0"/>
              </a:rPr>
              <a:t>  direct investment through:</a:t>
            </a:r>
          </a:p>
          <a:p>
            <a:pPr>
              <a:spcBef>
                <a:spcPct val="50000"/>
              </a:spcBef>
            </a:pPr>
            <a:r>
              <a:rPr lang="en-IN" sz="2300" b="1" dirty="0">
                <a:solidFill>
                  <a:schemeClr val="accent4"/>
                </a:solidFill>
                <a:latin typeface="Arial" pitchFamily="34" charset="0"/>
              </a:rPr>
              <a:t> 1. acquiring a foreign company and all its resources in </a:t>
            </a:r>
          </a:p>
          <a:p>
            <a:pPr>
              <a:spcBef>
                <a:spcPct val="50000"/>
              </a:spcBef>
            </a:pPr>
            <a:r>
              <a:rPr lang="en-IN" sz="2300" b="1" dirty="0">
                <a:solidFill>
                  <a:schemeClr val="accent4"/>
                </a:solidFill>
                <a:latin typeface="Arial" pitchFamily="34" charset="0"/>
              </a:rPr>
              <a:t>    a foreign market (</a:t>
            </a:r>
            <a:r>
              <a:rPr lang="en-IN" sz="2300" b="1" dirty="0" err="1">
                <a:solidFill>
                  <a:schemeClr val="accent4"/>
                </a:solidFill>
                <a:latin typeface="Arial" pitchFamily="34" charset="0"/>
              </a:rPr>
              <a:t>acquistion</a:t>
            </a:r>
            <a:r>
              <a:rPr lang="en-IN" sz="2300" b="1" dirty="0">
                <a:solidFill>
                  <a:schemeClr val="accent4"/>
                </a:solidFill>
                <a:latin typeface="Arial" pitchFamily="34" charset="0"/>
              </a:rPr>
              <a:t>)</a:t>
            </a:r>
          </a:p>
          <a:p>
            <a:pPr>
              <a:spcBef>
                <a:spcPct val="50000"/>
              </a:spcBef>
            </a:pPr>
            <a:r>
              <a:rPr lang="en-IN" sz="2300" b="1" dirty="0">
                <a:solidFill>
                  <a:schemeClr val="accent4"/>
                </a:solidFill>
                <a:latin typeface="Arial" pitchFamily="34" charset="0"/>
              </a:rPr>
              <a:t> 2. the establishment of production and marketing  </a:t>
            </a:r>
          </a:p>
          <a:p>
            <a:pPr>
              <a:spcBef>
                <a:spcPct val="50000"/>
              </a:spcBef>
            </a:pPr>
            <a:r>
              <a:rPr lang="en-IN" sz="2300" b="1" dirty="0">
                <a:solidFill>
                  <a:schemeClr val="accent4"/>
                </a:solidFill>
                <a:latin typeface="Arial" pitchFamily="34" charset="0"/>
              </a:rPr>
              <a:t>     facilities by a firm on its own from scratch  (green field</a:t>
            </a:r>
            <a:r>
              <a:rPr lang="en-IN" sz="2300" b="1" dirty="0">
                <a:solidFill>
                  <a:srgbClr val="FFFF99"/>
                </a:solidFill>
                <a:latin typeface="Arial" pitchFamily="34" charset="0"/>
              </a:rPr>
              <a:t>)</a:t>
            </a:r>
            <a:endParaRPr lang="en-IN" sz="2300" b="1" i="1" dirty="0">
              <a:solidFill>
                <a:srgbClr val="FFFF99"/>
              </a:solidFill>
              <a:latin typeface="Arial" pitchFamily="34" charset="0"/>
            </a:endParaRPr>
          </a:p>
        </p:txBody>
      </p:sp>
      <p:sp>
        <p:nvSpPr>
          <p:cNvPr id="302083" name="Text Box 3"/>
          <p:cNvSpPr txBox="1">
            <a:spLocks noChangeArrowheads="1"/>
          </p:cNvSpPr>
          <p:nvPr/>
        </p:nvSpPr>
        <p:spPr bwMode="auto">
          <a:xfrm>
            <a:off x="457200" y="685800"/>
            <a:ext cx="8305800" cy="590931"/>
          </a:xfrm>
          <a:prstGeom prst="rect">
            <a:avLst/>
          </a:prstGeom>
          <a:noFill/>
          <a:ln w="9525">
            <a:noFill/>
            <a:miter lim="800000"/>
            <a:headEnd/>
            <a:tailEnd/>
          </a:ln>
          <a:effectLst/>
        </p:spPr>
        <p:txBody>
          <a:bodyPr wrap="square">
            <a:spAutoFit/>
          </a:bodyPr>
          <a:lstStyle/>
          <a:p>
            <a:pPr algn="ctr">
              <a:lnSpc>
                <a:spcPct val="90000"/>
              </a:lnSpc>
            </a:pPr>
            <a:r>
              <a:rPr lang="en-IN" sz="3600" b="1" dirty="0" smtClean="0">
                <a:solidFill>
                  <a:srgbClr val="002060"/>
                </a:solidFill>
              </a:rPr>
              <a:t>Investment mode</a:t>
            </a:r>
            <a:r>
              <a:rPr lang="en-IN" sz="3600" b="1" dirty="0" smtClean="0">
                <a:solidFill>
                  <a:schemeClr val="hlink"/>
                </a:solidFill>
              </a:rPr>
              <a:t> </a:t>
            </a:r>
            <a:r>
              <a:rPr lang="en-IN" sz="2000" b="1" dirty="0">
                <a:solidFill>
                  <a:srgbClr val="FFFF99"/>
                </a:solidFill>
              </a:rPr>
              <a:t>	</a:t>
            </a:r>
            <a:r>
              <a:rPr lang="en-IN" sz="2000" b="1" dirty="0">
                <a:solidFill>
                  <a:schemeClr val="hlink"/>
                </a:solidFill>
              </a:rPr>
              <a:t>(</a:t>
            </a:r>
            <a:r>
              <a:rPr lang="en-IN" sz="2000" b="1" dirty="0" err="1">
                <a:solidFill>
                  <a:schemeClr val="hlink"/>
                </a:solidFill>
              </a:rPr>
              <a:t>contd</a:t>
            </a:r>
            <a:r>
              <a:rPr lang="en-IN" sz="2000" b="1" dirty="0">
                <a:solidFill>
                  <a:schemeClr val="hlink"/>
                </a:solidFill>
              </a:rPr>
              <a:t>)</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
        <p:nvSpPr>
          <p:cNvPr id="6" name="Footer Placeholder 5"/>
          <p:cNvSpPr>
            <a:spLocks noGrp="1"/>
          </p:cNvSpPr>
          <p:nvPr>
            <p:ph type="ftr" sz="quarter" idx="11"/>
          </p:nvPr>
        </p:nvSpPr>
        <p:spPr/>
        <p:txBody>
          <a:bodyPr/>
          <a:lstStyle/>
          <a:p>
            <a:r>
              <a:rPr lang="en-US" dirty="0" smtClean="0"/>
              <a:t>Rajesh </a:t>
            </a:r>
            <a:r>
              <a:rPr lang="en-US" dirty="0" err="1" smtClean="0"/>
              <a:t>Narang</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Selecting the International</a:t>
            </a:r>
            <a:br>
              <a:rPr lang="en-US"/>
            </a:br>
            <a:r>
              <a:rPr lang="en-US"/>
              <a:t>Entry Mode, continued</a:t>
            </a:r>
          </a:p>
        </p:txBody>
      </p:sp>
      <p:sp>
        <p:nvSpPr>
          <p:cNvPr id="102403" name="Rectangle 3"/>
          <p:cNvSpPr>
            <a:spLocks noGrp="1" noChangeArrowheads="1"/>
          </p:cNvSpPr>
          <p:nvPr>
            <p:ph type="body" idx="1"/>
          </p:nvPr>
        </p:nvSpPr>
        <p:spPr>
          <a:xfrm>
            <a:off x="1066800" y="1676400"/>
            <a:ext cx="6553200" cy="3581400"/>
          </a:xfrm>
        </p:spPr>
        <p:txBody>
          <a:bodyPr/>
          <a:lstStyle/>
          <a:p>
            <a:pPr>
              <a:spcBef>
                <a:spcPct val="20000"/>
              </a:spcBef>
              <a:spcAft>
                <a:spcPct val="25000"/>
              </a:spcAft>
            </a:pPr>
            <a:r>
              <a:rPr lang="en-US" b="1" dirty="0">
                <a:solidFill>
                  <a:srgbClr val="5F00BE"/>
                </a:solidFill>
                <a:cs typeface="Times New Roman" pitchFamily="18" charset="0"/>
              </a:rPr>
              <a:t>Wholly Owned Subsidiaries</a:t>
            </a:r>
          </a:p>
          <a:p>
            <a:pPr lvl="1">
              <a:buClr>
                <a:srgbClr val="5F00BE"/>
              </a:buClr>
              <a:buSzPct val="75000"/>
              <a:buFont typeface="Wingdings" pitchFamily="2" charset="2"/>
              <a:buChar char="§"/>
            </a:pPr>
            <a:r>
              <a:rPr lang="en-US" sz="2000" dirty="0">
                <a:cs typeface="Times New Roman" pitchFamily="18" charset="0"/>
              </a:rPr>
              <a:t>Can be developed by the company </a:t>
            </a:r>
            <a:r>
              <a:rPr lang="en-US" sz="2000" i="1" dirty="0">
                <a:cs typeface="Times New Roman" pitchFamily="18" charset="0"/>
              </a:rPr>
              <a:t>–</a:t>
            </a:r>
            <a:r>
              <a:rPr lang="en-US" sz="2000" dirty="0">
                <a:cs typeface="Times New Roman" pitchFamily="18" charset="0"/>
              </a:rPr>
              <a:t> </a:t>
            </a:r>
            <a:r>
              <a:rPr lang="en-US" sz="2000" b="1" i="1" dirty="0" err="1">
                <a:solidFill>
                  <a:srgbClr val="5F00BE"/>
                </a:solidFill>
                <a:cs typeface="Times New Roman" pitchFamily="18" charset="0"/>
              </a:rPr>
              <a:t>greenfielding</a:t>
            </a:r>
            <a:r>
              <a:rPr lang="en-US" sz="2000" i="1" dirty="0">
                <a:cs typeface="Times New Roman" pitchFamily="18" charset="0"/>
              </a:rPr>
              <a:t> –</a:t>
            </a:r>
            <a:r>
              <a:rPr lang="en-US" sz="2000" dirty="0">
                <a:cs typeface="Times New Roman" pitchFamily="18" charset="0"/>
              </a:rPr>
              <a:t> or can be purchased (acquisition or merger)</a:t>
            </a:r>
            <a:endParaRPr lang="en-US" sz="2000" i="1" dirty="0">
              <a:cs typeface="Times New Roman" pitchFamily="18" charset="0"/>
            </a:endParaRPr>
          </a:p>
          <a:p>
            <a:pPr lvl="1">
              <a:buClr>
                <a:srgbClr val="5F00BE"/>
              </a:buClr>
              <a:buSzPct val="75000"/>
              <a:buFont typeface="Wingdings" pitchFamily="2" charset="2"/>
              <a:buChar char="§"/>
            </a:pPr>
            <a:r>
              <a:rPr lang="en-US" sz="2000" dirty="0">
                <a:cs typeface="Times New Roman" pitchFamily="18" charset="0"/>
              </a:rPr>
              <a:t>Involve long-term market commitment</a:t>
            </a:r>
          </a:p>
          <a:p>
            <a:pPr lvl="1">
              <a:buClr>
                <a:srgbClr val="5F00BE"/>
              </a:buClr>
              <a:buSzPct val="75000"/>
              <a:buFont typeface="Wingdings" pitchFamily="2" charset="2"/>
              <a:buChar char="§"/>
            </a:pPr>
            <a:r>
              <a:rPr lang="en-US" sz="2000" dirty="0">
                <a:cs typeface="Times New Roman" pitchFamily="18" charset="0"/>
              </a:rPr>
              <a:t>High cost</a:t>
            </a:r>
          </a:p>
          <a:p>
            <a:pPr lvl="1">
              <a:buClr>
                <a:srgbClr val="5F00BE"/>
              </a:buClr>
              <a:buSzPct val="75000"/>
              <a:buFont typeface="Wingdings" pitchFamily="2" charset="2"/>
              <a:buChar char="§"/>
            </a:pPr>
            <a:r>
              <a:rPr lang="en-US" sz="2000" dirty="0">
                <a:cs typeface="Times New Roman" pitchFamily="18" charset="0"/>
              </a:rPr>
              <a:t>High control of operations</a:t>
            </a:r>
          </a:p>
          <a:p>
            <a:pPr lvl="1">
              <a:buClr>
                <a:srgbClr val="5F00BE"/>
              </a:buClr>
              <a:buSzPct val="75000"/>
              <a:buFont typeface="Wingdings" pitchFamily="2" charset="2"/>
              <a:buChar char="§"/>
            </a:pPr>
            <a:r>
              <a:rPr lang="en-US" sz="2000" dirty="0">
                <a:cs typeface="Times New Roman" pitchFamily="18" charset="0"/>
              </a:rPr>
              <a:t>Greatest level of risk </a:t>
            </a:r>
            <a:endParaRPr lang="en-US" sz="2000" dirty="0"/>
          </a:p>
        </p:txBody>
      </p:sp>
      <p:sp>
        <p:nvSpPr>
          <p:cNvPr id="12" name="Date Placeholder 11"/>
          <p:cNvSpPr>
            <a:spLocks noGrp="1"/>
          </p:cNvSpPr>
          <p:nvPr>
            <p:ph type="dt" sz="half" idx="10"/>
          </p:nvPr>
        </p:nvSpPr>
        <p:spPr/>
        <p:txBody>
          <a:bodyPr/>
          <a:lstStyle/>
          <a:p>
            <a:r>
              <a:rPr lang="en-US" smtClean="0"/>
              <a:t>international market entry</a:t>
            </a:r>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30</a:t>
            </a:fld>
            <a:endParaRPr lang="en-US"/>
          </a:p>
        </p:txBody>
      </p:sp>
      <p:sp>
        <p:nvSpPr>
          <p:cNvPr id="14" name="Footer Placeholder 13"/>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 calcmode="lin" valueType="num">
                                      <p:cBhvr additive="base">
                                        <p:cTn id="7" dur="500" fill="hold"/>
                                        <p:tgtEl>
                                          <p:spTgt spid="1024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03">
                                            <p:txEl>
                                              <p:pRg st="1" end="1"/>
                                            </p:txEl>
                                          </p:spTgt>
                                        </p:tgtEl>
                                        <p:attrNameLst>
                                          <p:attrName>style.visibility</p:attrName>
                                        </p:attrNameLst>
                                      </p:cBhvr>
                                      <p:to>
                                        <p:strVal val="visible"/>
                                      </p:to>
                                    </p:set>
                                    <p:anim calcmode="lin" valueType="num">
                                      <p:cBhvr additive="base">
                                        <p:cTn id="13" dur="500" fill="hold"/>
                                        <p:tgtEl>
                                          <p:spTgt spid="1024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03">
                                            <p:txEl>
                                              <p:pRg st="2" end="2"/>
                                            </p:txEl>
                                          </p:spTgt>
                                        </p:tgtEl>
                                        <p:attrNameLst>
                                          <p:attrName>style.visibility</p:attrName>
                                        </p:attrNameLst>
                                      </p:cBhvr>
                                      <p:to>
                                        <p:strVal val="visible"/>
                                      </p:to>
                                    </p:set>
                                    <p:anim calcmode="lin" valueType="num">
                                      <p:cBhvr additive="base">
                                        <p:cTn id="19" dur="500" fill="hold"/>
                                        <p:tgtEl>
                                          <p:spTgt spid="1024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03">
                                            <p:txEl>
                                              <p:pRg st="3" end="3"/>
                                            </p:txEl>
                                          </p:spTgt>
                                        </p:tgtEl>
                                        <p:attrNameLst>
                                          <p:attrName>style.visibility</p:attrName>
                                        </p:attrNameLst>
                                      </p:cBhvr>
                                      <p:to>
                                        <p:strVal val="visible"/>
                                      </p:to>
                                    </p:set>
                                    <p:anim calcmode="lin" valueType="num">
                                      <p:cBhvr additive="base">
                                        <p:cTn id="25" dur="500" fill="hold"/>
                                        <p:tgtEl>
                                          <p:spTgt spid="1024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03">
                                            <p:txEl>
                                              <p:pRg st="4" end="4"/>
                                            </p:txEl>
                                          </p:spTgt>
                                        </p:tgtEl>
                                        <p:attrNameLst>
                                          <p:attrName>style.visibility</p:attrName>
                                        </p:attrNameLst>
                                      </p:cBhvr>
                                      <p:to>
                                        <p:strVal val="visible"/>
                                      </p:to>
                                    </p:set>
                                    <p:anim calcmode="lin" valueType="num">
                                      <p:cBhvr additive="base">
                                        <p:cTn id="31" dur="500" fill="hold"/>
                                        <p:tgtEl>
                                          <p:spTgt spid="1024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24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2403">
                                            <p:txEl>
                                              <p:pRg st="5" end="5"/>
                                            </p:txEl>
                                          </p:spTgt>
                                        </p:tgtEl>
                                        <p:attrNameLst>
                                          <p:attrName>style.visibility</p:attrName>
                                        </p:attrNameLst>
                                      </p:cBhvr>
                                      <p:to>
                                        <p:strVal val="visible"/>
                                      </p:to>
                                    </p:set>
                                    <p:anim calcmode="lin" valueType="num">
                                      <p:cBhvr additive="base">
                                        <p:cTn id="37" dur="500" fill="hold"/>
                                        <p:tgtEl>
                                          <p:spTgt spid="1024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240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Selecting the International</a:t>
            </a:r>
            <a:br>
              <a:rPr lang="en-US" dirty="0"/>
            </a:br>
            <a:r>
              <a:rPr lang="en-US" dirty="0"/>
              <a:t>Entry Mode, continued</a:t>
            </a:r>
          </a:p>
        </p:txBody>
      </p:sp>
      <p:sp>
        <p:nvSpPr>
          <p:cNvPr id="103427" name="Rectangle 3"/>
          <p:cNvSpPr>
            <a:spLocks noGrp="1" noChangeArrowheads="1"/>
          </p:cNvSpPr>
          <p:nvPr>
            <p:ph type="body" idx="1"/>
          </p:nvPr>
        </p:nvSpPr>
        <p:spPr>
          <a:xfrm>
            <a:off x="1066800" y="1676400"/>
            <a:ext cx="7086600" cy="4953000"/>
          </a:xfrm>
        </p:spPr>
        <p:txBody>
          <a:bodyPr/>
          <a:lstStyle/>
          <a:p>
            <a:pPr>
              <a:spcBef>
                <a:spcPct val="20000"/>
              </a:spcBef>
              <a:spcAft>
                <a:spcPct val="25000"/>
              </a:spcAft>
            </a:pPr>
            <a:r>
              <a:rPr lang="en-US" b="1">
                <a:solidFill>
                  <a:srgbClr val="5F00BE"/>
                </a:solidFill>
                <a:cs typeface="Times New Roman" pitchFamily="18" charset="0"/>
              </a:rPr>
              <a:t>Branch Offices</a:t>
            </a:r>
          </a:p>
          <a:p>
            <a:pPr lvl="1">
              <a:buClr>
                <a:srgbClr val="5F00BE"/>
              </a:buClr>
              <a:buSzPct val="75000"/>
              <a:buFont typeface="Wingdings" pitchFamily="2" charset="2"/>
              <a:buChar char="§"/>
            </a:pPr>
            <a:r>
              <a:rPr lang="en-US" sz="2000">
                <a:cs typeface="Times New Roman" pitchFamily="18" charset="0"/>
              </a:rPr>
              <a:t>Entities are part of the international company, rather than a new company (as in the case of the subsidiary)</a:t>
            </a:r>
          </a:p>
          <a:p>
            <a:pPr lvl="1">
              <a:buClr>
                <a:srgbClr val="5F00BE"/>
              </a:buClr>
              <a:buSzPct val="75000"/>
              <a:buFont typeface="Wingdings" pitchFamily="2" charset="2"/>
              <a:buChar char="§"/>
            </a:pPr>
            <a:r>
              <a:rPr lang="en-US" sz="2000">
                <a:cs typeface="Times New Roman" pitchFamily="18" charset="0"/>
              </a:rPr>
              <a:t>Involves substantial investment</a:t>
            </a:r>
          </a:p>
          <a:p>
            <a:pPr lvl="2">
              <a:buClr>
                <a:srgbClr val="CC3300"/>
              </a:buClr>
              <a:buFontTx/>
              <a:buBlip>
                <a:blip r:embed="rId2"/>
              </a:buBlip>
            </a:pPr>
            <a:r>
              <a:rPr lang="en-US">
                <a:cs typeface="Times New Roman" pitchFamily="18" charset="0"/>
              </a:rPr>
              <a:t>sales office</a:t>
            </a:r>
          </a:p>
          <a:p>
            <a:pPr lvl="2">
              <a:buClr>
                <a:srgbClr val="CC3300"/>
              </a:buClr>
              <a:buFontTx/>
              <a:buBlip>
                <a:blip r:embed="rId2"/>
              </a:buBlip>
            </a:pPr>
            <a:r>
              <a:rPr lang="en-US">
                <a:cs typeface="Times New Roman" pitchFamily="18" charset="0"/>
              </a:rPr>
              <a:t>showroom</a:t>
            </a:r>
            <a:r>
              <a:rPr lang="en-US" sz="2400">
                <a:cs typeface="Times New Roman" pitchFamily="18" charset="0"/>
              </a:rPr>
              <a:t>  </a:t>
            </a:r>
          </a:p>
          <a:p>
            <a:pPr lvl="1">
              <a:buClr>
                <a:srgbClr val="5F00BE"/>
              </a:buClr>
              <a:buSzPct val="75000"/>
              <a:buFont typeface="Wingdings" pitchFamily="2" charset="2"/>
              <a:buChar char="§"/>
            </a:pPr>
            <a:r>
              <a:rPr lang="en-US" sz="2000">
                <a:cs typeface="Times New Roman" pitchFamily="18" charset="0"/>
              </a:rPr>
              <a:t>Engages in a full spectrum of marketing activity</a:t>
            </a:r>
          </a:p>
          <a:p>
            <a:pPr lvl="1">
              <a:buClr>
                <a:srgbClr val="5F00BE"/>
              </a:buClr>
              <a:buSzPct val="75000"/>
              <a:buFont typeface="Wingdings" pitchFamily="2" charset="2"/>
              <a:buChar char="§"/>
            </a:pPr>
            <a:r>
              <a:rPr lang="en-US" sz="2000">
                <a:cs typeface="Times New Roman" pitchFamily="18" charset="0"/>
              </a:rPr>
              <a:t>High level of control</a:t>
            </a:r>
            <a:endParaRPr lang="en-US" sz="2000"/>
          </a:p>
        </p:txBody>
      </p:sp>
      <p:sp>
        <p:nvSpPr>
          <p:cNvPr id="13" name="Date Placeholder 12"/>
          <p:cNvSpPr>
            <a:spLocks noGrp="1"/>
          </p:cNvSpPr>
          <p:nvPr>
            <p:ph type="dt" sz="half" idx="10"/>
          </p:nvPr>
        </p:nvSpPr>
        <p:spPr/>
        <p:txBody>
          <a:bodyPr/>
          <a:lstStyle/>
          <a:p>
            <a:r>
              <a:rPr lang="en-US" smtClean="0"/>
              <a:t>international market entry</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31</a:t>
            </a:fld>
            <a:endParaRPr lang="en-US"/>
          </a:p>
        </p:txBody>
      </p:sp>
      <p:sp>
        <p:nvSpPr>
          <p:cNvPr id="15" name="Footer Placeholder 14"/>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additive="base">
                                        <p:cTn id="7" dur="500" fill="hold"/>
                                        <p:tgtEl>
                                          <p:spTgt spid="1034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3427">
                                            <p:txEl>
                                              <p:pRg st="1" end="1"/>
                                            </p:txEl>
                                          </p:spTgt>
                                        </p:tgtEl>
                                        <p:attrNameLst>
                                          <p:attrName>style.visibility</p:attrName>
                                        </p:attrNameLst>
                                      </p:cBhvr>
                                      <p:to>
                                        <p:strVal val="visible"/>
                                      </p:to>
                                    </p:set>
                                    <p:anim calcmode="lin" valueType="num">
                                      <p:cBhvr additive="base">
                                        <p:cTn id="13" dur="500" fill="hold"/>
                                        <p:tgtEl>
                                          <p:spTgt spid="1034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3427">
                                            <p:txEl>
                                              <p:pRg st="2" end="2"/>
                                            </p:txEl>
                                          </p:spTgt>
                                        </p:tgtEl>
                                        <p:attrNameLst>
                                          <p:attrName>style.visibility</p:attrName>
                                        </p:attrNameLst>
                                      </p:cBhvr>
                                      <p:to>
                                        <p:strVal val="visible"/>
                                      </p:to>
                                    </p:set>
                                    <p:anim calcmode="lin" valueType="num">
                                      <p:cBhvr additive="base">
                                        <p:cTn id="19" dur="500" fill="hold"/>
                                        <p:tgtEl>
                                          <p:spTgt spid="1034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7">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3427">
                                            <p:txEl>
                                              <p:pRg st="3" end="3"/>
                                            </p:txEl>
                                          </p:spTgt>
                                        </p:tgtEl>
                                        <p:attrNameLst>
                                          <p:attrName>style.visibility</p:attrName>
                                        </p:attrNameLst>
                                      </p:cBhvr>
                                      <p:to>
                                        <p:strVal val="visible"/>
                                      </p:to>
                                    </p:set>
                                    <p:anim calcmode="lin" valueType="num">
                                      <p:cBhvr additive="base">
                                        <p:cTn id="23" dur="500" fill="hold"/>
                                        <p:tgtEl>
                                          <p:spTgt spid="10342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3427">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03427">
                                            <p:txEl>
                                              <p:pRg st="4" end="4"/>
                                            </p:txEl>
                                          </p:spTgt>
                                        </p:tgtEl>
                                        <p:attrNameLst>
                                          <p:attrName>style.visibility</p:attrName>
                                        </p:attrNameLst>
                                      </p:cBhvr>
                                      <p:to>
                                        <p:strVal val="visible"/>
                                      </p:to>
                                    </p:set>
                                    <p:anim calcmode="lin" valueType="num">
                                      <p:cBhvr additive="base">
                                        <p:cTn id="27" dur="500" fill="hold"/>
                                        <p:tgtEl>
                                          <p:spTgt spid="10342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034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03427">
                                            <p:txEl>
                                              <p:pRg st="5" end="5"/>
                                            </p:txEl>
                                          </p:spTgt>
                                        </p:tgtEl>
                                        <p:attrNameLst>
                                          <p:attrName>style.visibility</p:attrName>
                                        </p:attrNameLst>
                                      </p:cBhvr>
                                      <p:to>
                                        <p:strVal val="visible"/>
                                      </p:to>
                                    </p:set>
                                    <p:anim calcmode="lin" valueType="num">
                                      <p:cBhvr additive="base">
                                        <p:cTn id="33" dur="500" fill="hold"/>
                                        <p:tgtEl>
                                          <p:spTgt spid="103427">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342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03427">
                                            <p:txEl>
                                              <p:pRg st="6" end="6"/>
                                            </p:txEl>
                                          </p:spTgt>
                                        </p:tgtEl>
                                        <p:attrNameLst>
                                          <p:attrName>style.visibility</p:attrName>
                                        </p:attrNameLst>
                                      </p:cBhvr>
                                      <p:to>
                                        <p:strVal val="visible"/>
                                      </p:to>
                                    </p:set>
                                    <p:anim calcmode="lin" valueType="num">
                                      <p:cBhvr additive="base">
                                        <p:cTn id="39" dur="500" fill="hold"/>
                                        <p:tgtEl>
                                          <p:spTgt spid="103427">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342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4515" name="Rectangle 3"/>
          <p:cNvSpPr>
            <a:spLocks noGrp="1" noChangeArrowheads="1"/>
          </p:cNvSpPr>
          <p:nvPr>
            <p:ph type="title"/>
          </p:nvPr>
        </p:nvSpPr>
        <p:spPr/>
        <p:txBody>
          <a:bodyPr/>
          <a:lstStyle/>
          <a:p>
            <a:r>
              <a:rPr lang="en-US" sz="3200" dirty="0"/>
              <a:t>Comparison of Market Entry Strategies</a:t>
            </a:r>
          </a:p>
        </p:txBody>
      </p:sp>
      <p:sp>
        <p:nvSpPr>
          <p:cNvPr id="1984516" name="Rectangle 4"/>
          <p:cNvSpPr>
            <a:spLocks noGrp="1" noChangeArrowheads="1"/>
          </p:cNvSpPr>
          <p:nvPr>
            <p:ph type="body" idx="1"/>
          </p:nvPr>
        </p:nvSpPr>
        <p:spPr>
          <a:xfrm>
            <a:off x="919163" y="1295400"/>
            <a:ext cx="7837487" cy="5257800"/>
          </a:xfrm>
          <a:noFill/>
          <a:ln w="25400">
            <a:solidFill>
              <a:schemeClr val="tx1"/>
            </a:solidFill>
          </a:ln>
        </p:spPr>
        <p:txBody>
          <a:bodyPr/>
          <a:lstStyle/>
          <a:p>
            <a:pPr lvl="1"/>
            <a:endParaRPr lang="en-US" dirty="0"/>
          </a:p>
          <a:p>
            <a:pPr>
              <a:buFont typeface="Wingdings" pitchFamily="2" charset="2"/>
              <a:buNone/>
            </a:pPr>
            <a:r>
              <a:rPr lang="en-US" sz="2000" b="0" u="sng" dirty="0"/>
              <a:t>Form		Control		Risk 		Advantage</a:t>
            </a:r>
          </a:p>
          <a:p>
            <a:pPr>
              <a:buFont typeface="Wingdings" pitchFamily="2" charset="2"/>
              <a:buNone/>
            </a:pPr>
            <a:endParaRPr lang="en-US" sz="2000" b="0" dirty="0"/>
          </a:p>
          <a:p>
            <a:pPr>
              <a:buFont typeface="Wingdings" pitchFamily="2" charset="2"/>
              <a:buNone/>
            </a:pPr>
            <a:r>
              <a:rPr lang="en-US" sz="1800" b="0" dirty="0"/>
              <a:t>Export</a:t>
            </a:r>
            <a:r>
              <a:rPr lang="en-US" sz="1800" dirty="0"/>
              <a:t> 		Very limited	Low		</a:t>
            </a:r>
            <a:r>
              <a:rPr lang="en-US" sz="1800" dirty="0" err="1"/>
              <a:t>Low</a:t>
            </a:r>
            <a:r>
              <a:rPr lang="en-US" sz="1800" dirty="0"/>
              <a:t> cost </a:t>
            </a:r>
            <a:endParaRPr lang="en-US" sz="1800" dirty="0" smtClean="0"/>
          </a:p>
          <a:p>
            <a:pPr>
              <a:buFont typeface="Wingdings" pitchFamily="2" charset="2"/>
              <a:buNone/>
            </a:pPr>
            <a:endParaRPr lang="en-US" sz="1800" dirty="0" smtClean="0"/>
          </a:p>
          <a:p>
            <a:pPr>
              <a:buNone/>
            </a:pPr>
            <a:r>
              <a:rPr lang="en-US" sz="1800" dirty="0" smtClean="0"/>
              <a:t>Licensing	Limited		Moderate	Low cost</a:t>
            </a:r>
          </a:p>
          <a:p>
            <a:pPr>
              <a:buFont typeface="Wingdings" pitchFamily="2" charset="2"/>
              <a:buNone/>
            </a:pPr>
            <a:endParaRPr lang="en-US" sz="1800" dirty="0"/>
          </a:p>
          <a:p>
            <a:pPr>
              <a:buFont typeface="Wingdings" pitchFamily="2" charset="2"/>
              <a:buNone/>
            </a:pPr>
            <a:r>
              <a:rPr lang="en-US" sz="1800" b="0" dirty="0"/>
              <a:t>Joint Ventures</a:t>
            </a:r>
            <a:r>
              <a:rPr lang="en-US" sz="1800" dirty="0"/>
              <a:t> 	Shared		Moderate	Local 					  			expertise </a:t>
            </a:r>
          </a:p>
          <a:p>
            <a:pPr>
              <a:buFont typeface="Wingdings" pitchFamily="2" charset="2"/>
              <a:buNone/>
            </a:pPr>
            <a:endParaRPr lang="en-US" sz="1800" dirty="0" smtClean="0"/>
          </a:p>
          <a:p>
            <a:pPr>
              <a:buNone/>
            </a:pPr>
            <a:r>
              <a:rPr lang="en-US" sz="1800" dirty="0" smtClean="0"/>
              <a:t>Ownership 	Total 		High		Control</a:t>
            </a:r>
          </a:p>
          <a:p>
            <a:pPr>
              <a:buFont typeface="Wingdings" pitchFamily="2" charset="2"/>
              <a:buNone/>
            </a:pPr>
            <a:endParaRPr lang="en-US" sz="1800" dirty="0"/>
          </a:p>
          <a:p>
            <a:pPr>
              <a:buFont typeface="Wingdings" pitchFamily="2" charset="2"/>
              <a:buNone/>
            </a:pPr>
            <a:r>
              <a:rPr lang="en-US" sz="1800" b="0" dirty="0"/>
              <a:t>Internet	</a:t>
            </a:r>
            <a:r>
              <a:rPr lang="en-US" sz="1800" dirty="0"/>
              <a:t>	Total		High		No physical </a:t>
            </a:r>
          </a:p>
          <a:p>
            <a:pPr>
              <a:buFont typeface="Wingdings" pitchFamily="2" charset="2"/>
              <a:buNone/>
            </a:pPr>
            <a:r>
              <a:rPr lang="en-US" sz="1800" dirty="0"/>
              <a:t>							presence required</a:t>
            </a:r>
          </a:p>
          <a:p>
            <a:pPr>
              <a:buFont typeface="Wingdings" pitchFamily="2" charset="2"/>
              <a:buNone/>
            </a:pPr>
            <a:endParaRPr lang="en-US" sz="2800" dirty="0"/>
          </a:p>
        </p:txBody>
      </p:sp>
      <p:sp>
        <p:nvSpPr>
          <p:cNvPr id="5" name="Date Placeholder 4"/>
          <p:cNvSpPr>
            <a:spLocks noGrp="1"/>
          </p:cNvSpPr>
          <p:nvPr>
            <p:ph type="dt" sz="half" idx="10"/>
          </p:nvPr>
        </p:nvSpPr>
        <p:spPr/>
        <p:txBody>
          <a:bodyPr/>
          <a:lstStyle/>
          <a:p>
            <a:r>
              <a:rPr lang="en-US" smtClean="0"/>
              <a:t>international market entry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32</a:t>
            </a:fld>
            <a:endParaRPr lang="en-US"/>
          </a:p>
        </p:txBody>
      </p:sp>
      <p:sp>
        <p:nvSpPr>
          <p:cNvPr id="7" name="Footer Placeholder 6"/>
          <p:cNvSpPr>
            <a:spLocks noGrp="1"/>
          </p:cNvSpPr>
          <p:nvPr>
            <p:ph type="ftr" sz="quarter" idx="11"/>
          </p:nvPr>
        </p:nvSpPr>
        <p:spPr/>
        <p:txBody>
          <a:bodyPr/>
          <a:lstStyle/>
          <a:p>
            <a:r>
              <a:rPr lang="en-US" smtClean="0"/>
              <a:t>Rajesh Narang</a:t>
            </a:r>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Text Box 2"/>
          <p:cNvSpPr txBox="1">
            <a:spLocks noChangeArrowheads="1"/>
          </p:cNvSpPr>
          <p:nvPr/>
        </p:nvSpPr>
        <p:spPr bwMode="auto">
          <a:xfrm>
            <a:off x="533400" y="304800"/>
            <a:ext cx="8305800" cy="946150"/>
          </a:xfrm>
          <a:prstGeom prst="rect">
            <a:avLst/>
          </a:prstGeom>
          <a:noFill/>
          <a:ln w="9525">
            <a:noFill/>
            <a:miter lim="800000"/>
            <a:headEnd/>
            <a:tailEnd/>
          </a:ln>
          <a:effectLst/>
        </p:spPr>
        <p:txBody>
          <a:bodyPr>
            <a:spAutoFit/>
          </a:bodyPr>
          <a:lstStyle/>
          <a:p>
            <a:pPr algn="ctr">
              <a:lnSpc>
                <a:spcPct val="80000"/>
              </a:lnSpc>
              <a:spcBef>
                <a:spcPct val="50000"/>
              </a:spcBef>
            </a:pPr>
            <a:r>
              <a:rPr lang="en-IN" sz="3500" b="1" dirty="0">
                <a:solidFill>
                  <a:srgbClr val="002060"/>
                </a:solidFill>
              </a:rPr>
              <a:t>Factors affecting the selection of entry mode</a:t>
            </a:r>
          </a:p>
        </p:txBody>
      </p:sp>
      <p:sp>
        <p:nvSpPr>
          <p:cNvPr id="303107" name="Text Box 3"/>
          <p:cNvSpPr txBox="1">
            <a:spLocks noChangeArrowheads="1"/>
          </p:cNvSpPr>
          <p:nvPr/>
        </p:nvSpPr>
        <p:spPr bwMode="auto">
          <a:xfrm>
            <a:off x="990600" y="1371600"/>
            <a:ext cx="7696200" cy="4529138"/>
          </a:xfrm>
          <a:prstGeom prst="rect">
            <a:avLst/>
          </a:prstGeom>
          <a:noFill/>
          <a:ln w="9525">
            <a:noFill/>
            <a:miter lim="800000"/>
            <a:headEnd/>
            <a:tailEnd/>
          </a:ln>
          <a:effectLst/>
        </p:spPr>
        <p:txBody>
          <a:bodyPr wrap="square">
            <a:spAutoFit/>
          </a:bodyPr>
          <a:lstStyle/>
          <a:p>
            <a:pPr algn="ctr">
              <a:lnSpc>
                <a:spcPct val="80000"/>
              </a:lnSpc>
              <a:spcBef>
                <a:spcPct val="50000"/>
              </a:spcBef>
            </a:pPr>
            <a:r>
              <a:rPr lang="en-IN" b="1" dirty="0">
                <a:solidFill>
                  <a:srgbClr val="002060"/>
                </a:solidFill>
                <a:latin typeface="Arial" pitchFamily="34" charset="0"/>
              </a:rPr>
              <a:t>External factors</a:t>
            </a:r>
            <a:endParaRPr lang="en-IN" dirty="0">
              <a:solidFill>
                <a:srgbClr val="002060"/>
              </a:solidFill>
              <a:latin typeface="Arial" pitchFamily="34" charset="0"/>
            </a:endParaRPr>
          </a:p>
          <a:p>
            <a:pPr>
              <a:lnSpc>
                <a:spcPct val="80000"/>
              </a:lnSpc>
              <a:spcBef>
                <a:spcPct val="50000"/>
              </a:spcBef>
              <a:buFontTx/>
              <a:buChar char="•"/>
            </a:pPr>
            <a:r>
              <a:rPr lang="en-IN" sz="2800" b="1" dirty="0">
                <a:solidFill>
                  <a:srgbClr val="002060"/>
                </a:solidFill>
                <a:latin typeface="Arial" pitchFamily="34" charset="0"/>
              </a:rPr>
              <a:t> </a:t>
            </a:r>
            <a:r>
              <a:rPr lang="en-IN" sz="2400" b="1" dirty="0">
                <a:solidFill>
                  <a:srgbClr val="002060"/>
                </a:solidFill>
                <a:latin typeface="Arial" pitchFamily="34" charset="0"/>
              </a:rPr>
              <a:t>Market size</a:t>
            </a:r>
          </a:p>
          <a:p>
            <a:pPr>
              <a:lnSpc>
                <a:spcPct val="80000"/>
              </a:lnSpc>
              <a:spcBef>
                <a:spcPct val="50000"/>
              </a:spcBef>
              <a:buFontTx/>
              <a:buChar char="•"/>
            </a:pPr>
            <a:r>
              <a:rPr lang="en-IN" sz="2400" b="1" dirty="0">
                <a:solidFill>
                  <a:srgbClr val="002060"/>
                </a:solidFill>
                <a:latin typeface="Arial" pitchFamily="34" charset="0"/>
              </a:rPr>
              <a:t> Market growth</a:t>
            </a:r>
          </a:p>
          <a:p>
            <a:pPr>
              <a:lnSpc>
                <a:spcPct val="80000"/>
              </a:lnSpc>
              <a:spcBef>
                <a:spcPct val="50000"/>
              </a:spcBef>
              <a:buFontTx/>
              <a:buChar char="•"/>
            </a:pPr>
            <a:r>
              <a:rPr lang="en-IN" sz="2400" b="1" dirty="0">
                <a:solidFill>
                  <a:srgbClr val="002060"/>
                </a:solidFill>
                <a:latin typeface="Arial" pitchFamily="34" charset="0"/>
              </a:rPr>
              <a:t> Government regulations</a:t>
            </a:r>
          </a:p>
          <a:p>
            <a:pPr>
              <a:lnSpc>
                <a:spcPct val="80000"/>
              </a:lnSpc>
              <a:spcBef>
                <a:spcPct val="50000"/>
              </a:spcBef>
              <a:buFontTx/>
              <a:buChar char="•"/>
            </a:pPr>
            <a:r>
              <a:rPr lang="en-IN" sz="2400" b="1" dirty="0">
                <a:solidFill>
                  <a:srgbClr val="002060"/>
                </a:solidFill>
                <a:latin typeface="Arial" pitchFamily="34" charset="0"/>
              </a:rPr>
              <a:t> Level of competition</a:t>
            </a:r>
          </a:p>
          <a:p>
            <a:pPr>
              <a:lnSpc>
                <a:spcPct val="80000"/>
              </a:lnSpc>
              <a:spcBef>
                <a:spcPct val="50000"/>
              </a:spcBef>
              <a:buFontTx/>
              <a:buChar char="•"/>
            </a:pPr>
            <a:r>
              <a:rPr lang="en-IN" sz="2400" b="1" dirty="0">
                <a:solidFill>
                  <a:srgbClr val="002060"/>
                </a:solidFill>
                <a:latin typeface="Arial" pitchFamily="34" charset="0"/>
              </a:rPr>
              <a:t> Level of risk</a:t>
            </a:r>
          </a:p>
          <a:p>
            <a:pPr lvl="1">
              <a:lnSpc>
                <a:spcPct val="80000"/>
              </a:lnSpc>
              <a:spcBef>
                <a:spcPct val="50000"/>
              </a:spcBef>
              <a:buFontTx/>
              <a:buChar char="•"/>
            </a:pPr>
            <a:r>
              <a:rPr lang="en-IN" sz="2000" b="1" dirty="0">
                <a:solidFill>
                  <a:srgbClr val="002060"/>
                </a:solidFill>
                <a:latin typeface="Arial" pitchFamily="34" charset="0"/>
              </a:rPr>
              <a:t> political</a:t>
            </a:r>
          </a:p>
          <a:p>
            <a:pPr lvl="1">
              <a:lnSpc>
                <a:spcPct val="80000"/>
              </a:lnSpc>
              <a:spcBef>
                <a:spcPct val="50000"/>
              </a:spcBef>
              <a:buFontTx/>
              <a:buChar char="•"/>
            </a:pPr>
            <a:r>
              <a:rPr lang="en-IN" sz="2000" b="1" dirty="0">
                <a:solidFill>
                  <a:srgbClr val="002060"/>
                </a:solidFill>
                <a:latin typeface="Arial" pitchFamily="34" charset="0"/>
              </a:rPr>
              <a:t> economic</a:t>
            </a:r>
          </a:p>
          <a:p>
            <a:pPr lvl="1">
              <a:lnSpc>
                <a:spcPct val="80000"/>
              </a:lnSpc>
              <a:spcBef>
                <a:spcPct val="50000"/>
              </a:spcBef>
              <a:buFontTx/>
              <a:buChar char="•"/>
            </a:pPr>
            <a:r>
              <a:rPr lang="en-IN" sz="2000" b="1" dirty="0">
                <a:solidFill>
                  <a:srgbClr val="002060"/>
                </a:solidFill>
                <a:latin typeface="Arial" pitchFamily="34" charset="0"/>
              </a:rPr>
              <a:t> operational</a:t>
            </a:r>
          </a:p>
          <a:p>
            <a:pPr>
              <a:lnSpc>
                <a:spcPct val="80000"/>
              </a:lnSpc>
              <a:spcBef>
                <a:spcPct val="50000"/>
              </a:spcBef>
              <a:buFontTx/>
              <a:buChar char="•"/>
            </a:pPr>
            <a:r>
              <a:rPr lang="en-IN" sz="2400" b="1" dirty="0">
                <a:solidFill>
                  <a:srgbClr val="002060"/>
                </a:solidFill>
                <a:latin typeface="Arial" pitchFamily="34" charset="0"/>
              </a:rPr>
              <a:t> Production and shipping costs</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Text Box 2"/>
          <p:cNvSpPr txBox="1">
            <a:spLocks noChangeArrowheads="1"/>
          </p:cNvSpPr>
          <p:nvPr/>
        </p:nvSpPr>
        <p:spPr bwMode="auto">
          <a:xfrm>
            <a:off x="457200" y="2209800"/>
            <a:ext cx="7924800" cy="3748719"/>
          </a:xfrm>
          <a:prstGeom prst="rect">
            <a:avLst/>
          </a:prstGeom>
          <a:noFill/>
          <a:ln w="9525">
            <a:noFill/>
            <a:miter lim="800000"/>
            <a:headEnd/>
            <a:tailEnd/>
          </a:ln>
          <a:effectLst/>
        </p:spPr>
        <p:txBody>
          <a:bodyPr wrap="square">
            <a:spAutoFit/>
          </a:bodyPr>
          <a:lstStyle/>
          <a:p>
            <a:pPr algn="ctr">
              <a:lnSpc>
                <a:spcPct val="170000"/>
              </a:lnSpc>
              <a:spcBef>
                <a:spcPct val="50000"/>
              </a:spcBef>
            </a:pPr>
            <a:r>
              <a:rPr lang="en-IN" b="1" dirty="0">
                <a:solidFill>
                  <a:schemeClr val="accent4"/>
                </a:solidFill>
                <a:latin typeface="Arial" pitchFamily="34" charset="0"/>
              </a:rPr>
              <a:t>Internal factors</a:t>
            </a:r>
          </a:p>
          <a:p>
            <a:pPr lvl="1">
              <a:lnSpc>
                <a:spcPct val="130000"/>
              </a:lnSpc>
              <a:spcBef>
                <a:spcPct val="50000"/>
              </a:spcBef>
              <a:buFontTx/>
              <a:buChar char="•"/>
            </a:pPr>
            <a:r>
              <a:rPr lang="en-IN" sz="2300" b="1" dirty="0">
                <a:solidFill>
                  <a:schemeClr val="accent4"/>
                </a:solidFill>
                <a:latin typeface="Arial" pitchFamily="34" charset="0"/>
              </a:rPr>
              <a:t>  </a:t>
            </a:r>
            <a:r>
              <a:rPr lang="en-IN" sz="2300" b="1" dirty="0" smtClean="0">
                <a:solidFill>
                  <a:schemeClr val="accent4"/>
                </a:solidFill>
                <a:latin typeface="Arial" pitchFamily="34" charset="0"/>
              </a:rPr>
              <a:t>Company </a:t>
            </a:r>
            <a:r>
              <a:rPr lang="en-IN" sz="2300" b="1" dirty="0">
                <a:solidFill>
                  <a:schemeClr val="accent4"/>
                </a:solidFill>
                <a:latin typeface="Arial" pitchFamily="34" charset="0"/>
              </a:rPr>
              <a:t>objectives</a:t>
            </a:r>
          </a:p>
          <a:p>
            <a:pPr lvl="1">
              <a:lnSpc>
                <a:spcPct val="130000"/>
              </a:lnSpc>
              <a:spcBef>
                <a:spcPct val="50000"/>
              </a:spcBef>
              <a:buFontTx/>
              <a:buChar char="•"/>
            </a:pPr>
            <a:r>
              <a:rPr lang="en-IN" sz="2300" b="1" dirty="0">
                <a:solidFill>
                  <a:schemeClr val="accent4"/>
                </a:solidFill>
                <a:latin typeface="Arial" pitchFamily="34" charset="0"/>
              </a:rPr>
              <a:t> availability of company resources</a:t>
            </a:r>
          </a:p>
          <a:p>
            <a:pPr lvl="1">
              <a:lnSpc>
                <a:spcPct val="130000"/>
              </a:lnSpc>
              <a:spcBef>
                <a:spcPct val="50000"/>
              </a:spcBef>
              <a:buFontTx/>
              <a:buChar char="•"/>
            </a:pPr>
            <a:r>
              <a:rPr lang="en-IN" sz="2300" b="1" dirty="0">
                <a:solidFill>
                  <a:schemeClr val="accent4"/>
                </a:solidFill>
                <a:latin typeface="Arial" pitchFamily="34" charset="0"/>
              </a:rPr>
              <a:t> level of  commitment</a:t>
            </a:r>
          </a:p>
          <a:p>
            <a:pPr lvl="1">
              <a:lnSpc>
                <a:spcPct val="130000"/>
              </a:lnSpc>
              <a:spcBef>
                <a:spcPct val="50000"/>
              </a:spcBef>
              <a:buFontTx/>
              <a:buChar char="•"/>
            </a:pPr>
            <a:r>
              <a:rPr lang="en-IN" sz="2300" b="1" dirty="0">
                <a:solidFill>
                  <a:schemeClr val="accent4"/>
                </a:solidFill>
                <a:latin typeface="Arial" pitchFamily="34" charset="0"/>
              </a:rPr>
              <a:t> international experience</a:t>
            </a:r>
          </a:p>
          <a:p>
            <a:pPr lvl="1">
              <a:lnSpc>
                <a:spcPct val="130000"/>
              </a:lnSpc>
              <a:spcBef>
                <a:spcPct val="50000"/>
              </a:spcBef>
              <a:buFontTx/>
              <a:buChar char="•"/>
            </a:pPr>
            <a:r>
              <a:rPr lang="en-IN" sz="2300" b="1" dirty="0">
                <a:solidFill>
                  <a:schemeClr val="accent4"/>
                </a:solidFill>
                <a:latin typeface="Arial" pitchFamily="34" charset="0"/>
              </a:rPr>
              <a:t> flexibility</a:t>
            </a:r>
          </a:p>
        </p:txBody>
      </p:sp>
      <p:sp>
        <p:nvSpPr>
          <p:cNvPr id="304131" name="Text Box 3"/>
          <p:cNvSpPr txBox="1">
            <a:spLocks noChangeArrowheads="1"/>
          </p:cNvSpPr>
          <p:nvPr/>
        </p:nvSpPr>
        <p:spPr bwMode="auto">
          <a:xfrm>
            <a:off x="533400" y="381000"/>
            <a:ext cx="8305800" cy="954107"/>
          </a:xfrm>
          <a:prstGeom prst="rect">
            <a:avLst/>
          </a:prstGeom>
          <a:noFill/>
          <a:ln w="9525">
            <a:noFill/>
            <a:miter lim="800000"/>
            <a:headEnd/>
            <a:tailEnd/>
          </a:ln>
          <a:effectLst/>
        </p:spPr>
        <p:txBody>
          <a:bodyPr wrap="square">
            <a:spAutoFit/>
          </a:bodyPr>
          <a:lstStyle/>
          <a:p>
            <a:pPr algn="ctr">
              <a:lnSpc>
                <a:spcPct val="80000"/>
              </a:lnSpc>
              <a:spcBef>
                <a:spcPct val="50000"/>
              </a:spcBef>
            </a:pPr>
            <a:r>
              <a:rPr lang="en-IN" sz="3500" b="1" dirty="0">
                <a:solidFill>
                  <a:srgbClr val="002060"/>
                </a:solidFill>
              </a:rPr>
              <a:t>Factors affecting the selection of entry mode  	 </a:t>
            </a:r>
            <a:r>
              <a:rPr lang="en-IN" sz="2000" b="1" dirty="0">
                <a:solidFill>
                  <a:srgbClr val="002060"/>
                </a:solidFill>
              </a:rPr>
              <a:t>(</a:t>
            </a:r>
            <a:r>
              <a:rPr lang="en-IN" sz="2000" b="1" dirty="0" err="1">
                <a:solidFill>
                  <a:srgbClr val="002060"/>
                </a:solidFill>
              </a:rPr>
              <a:t>contd</a:t>
            </a:r>
            <a:r>
              <a:rPr lang="en-IN" sz="2000" b="1" dirty="0">
                <a:solidFill>
                  <a:srgbClr val="002060"/>
                </a:solidFill>
              </a:rPr>
              <a:t>)</a:t>
            </a:r>
          </a:p>
        </p:txBody>
      </p:sp>
      <p:sp>
        <p:nvSpPr>
          <p:cNvPr id="4" name="Date Placeholder 3"/>
          <p:cNvSpPr>
            <a:spLocks noGrp="1"/>
          </p:cNvSpPr>
          <p:nvPr>
            <p:ph type="dt" sz="half" idx="10"/>
          </p:nvPr>
        </p:nvSpPr>
        <p:spPr/>
        <p:txBody>
          <a:bodyPr/>
          <a:lstStyle/>
          <a:p>
            <a:r>
              <a:rPr lang="en-US" smtClean="0"/>
              <a:t>international market entry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34</a:t>
            </a:fld>
            <a:endParaRPr lang="en-US"/>
          </a:p>
        </p:txBody>
      </p:sp>
      <p:sp>
        <p:nvSpPr>
          <p:cNvPr id="6" name="Footer Placeholder 5"/>
          <p:cNvSpPr>
            <a:spLocks noGrp="1"/>
          </p:cNvSpPr>
          <p:nvPr>
            <p:ph type="ftr" sz="quarter" idx="11"/>
          </p:nvPr>
        </p:nvSpPr>
        <p:spPr/>
        <p:txBody>
          <a:bodyPr/>
          <a:lstStyle/>
          <a:p>
            <a:r>
              <a:rPr lang="en-US" smtClean="0"/>
              <a:t>Rajesh Narang</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AutoShape 2"/>
          <p:cNvSpPr>
            <a:spLocks noGrp="1" noChangeArrowheads="1"/>
          </p:cNvSpPr>
          <p:nvPr>
            <p:ph type="title"/>
          </p:nvPr>
        </p:nvSpPr>
        <p:spPr>
          <a:xfrm>
            <a:off x="762000" y="152400"/>
            <a:ext cx="7924800" cy="1752600"/>
          </a:xfrm>
        </p:spPr>
        <p:txBody>
          <a:bodyPr/>
          <a:lstStyle/>
          <a:p>
            <a:pPr eaLnBrk="1" hangingPunct="1"/>
            <a:r>
              <a:rPr lang="en-US" sz="3200" dirty="0" smtClean="0"/>
              <a:t> Foreign market portfolios: technique and analysis</a:t>
            </a:r>
          </a:p>
        </p:txBody>
      </p:sp>
      <p:graphicFrame>
        <p:nvGraphicFramePr>
          <p:cNvPr id="86064" name="Group 48"/>
          <p:cNvGraphicFramePr>
            <a:graphicFrameLocks noGrp="1"/>
          </p:cNvGraphicFramePr>
          <p:nvPr>
            <p:ph idx="1"/>
          </p:nvPr>
        </p:nvGraphicFramePr>
        <p:xfrm>
          <a:off x="1143000" y="1524000"/>
          <a:ext cx="7464427" cy="4815840"/>
        </p:xfrm>
        <a:graphic>
          <a:graphicData uri="http://schemas.openxmlformats.org/drawingml/2006/table">
            <a:tbl>
              <a:tblPr/>
              <a:tblGrid>
                <a:gridCol w="2057400"/>
                <a:gridCol w="1676400"/>
                <a:gridCol w="1524000"/>
                <a:gridCol w="2206627"/>
              </a:tblGrid>
              <a:tr h="144780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Company competitive</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defRPr/>
                      </a:pPr>
                      <a:r>
                        <a:rPr kumimoji="0" lang="en-US" sz="2000" b="0" i="0" u="none" strike="noStrike" cap="none" normalizeH="0" baseline="0" dirty="0" smtClean="0">
                          <a:ln>
                            <a:noFill/>
                          </a:ln>
                          <a:solidFill>
                            <a:schemeClr val="tx1"/>
                          </a:solidFill>
                          <a:effectLst/>
                          <a:latin typeface="Arial" charset="0"/>
                        </a:rPr>
                        <a:t>Market </a:t>
                      </a:r>
                      <a:r>
                        <a:rPr kumimoji="0" lang="en-US" sz="2000" b="0" i="0" u="none" strike="noStrike" cap="none" normalizeH="0" baseline="0" dirty="0" err="1" smtClean="0">
                          <a:ln>
                            <a:noFill/>
                          </a:ln>
                          <a:solidFill>
                            <a:schemeClr val="tx1"/>
                          </a:solidFill>
                          <a:effectLst/>
                          <a:latin typeface="Arial" charset="0"/>
                        </a:rPr>
                        <a:t>attractivness</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high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medium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110867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high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rPr>
                        <a:t>dominate</a:t>
                      </a: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divest </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Joint venture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787319">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medium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Invest/grow</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Selective strategies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1472046">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low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Harvest/divest/</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charset="0"/>
                        </a:rPr>
                        <a:t>License/combine countries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000"/>
                    </a:solidFill>
                  </a:tcPr>
                </a:tc>
              </a:tr>
            </a:tbl>
          </a:graphicData>
        </a:graphic>
      </p:graphicFrame>
      <p:sp>
        <p:nvSpPr>
          <p:cNvPr id="7" name="Date Placeholder 6"/>
          <p:cNvSpPr>
            <a:spLocks noGrp="1"/>
          </p:cNvSpPr>
          <p:nvPr>
            <p:ph type="dt" sz="half" idx="10"/>
          </p:nvPr>
        </p:nvSpPr>
        <p:spPr/>
        <p:txBody>
          <a:bodyPr/>
          <a:lstStyle/>
          <a:p>
            <a:pPr>
              <a:defRPr/>
            </a:pPr>
            <a:r>
              <a:rPr lang="en-US" smtClean="0"/>
              <a:t>international market entry</a:t>
            </a:r>
            <a:endParaRPr lang="en-US"/>
          </a:p>
        </p:txBody>
      </p:sp>
      <p:sp>
        <p:nvSpPr>
          <p:cNvPr id="8" name="Slide Number Placeholder 7"/>
          <p:cNvSpPr>
            <a:spLocks noGrp="1"/>
          </p:cNvSpPr>
          <p:nvPr>
            <p:ph type="sldNum" sz="quarter" idx="12"/>
          </p:nvPr>
        </p:nvSpPr>
        <p:spPr/>
        <p:txBody>
          <a:bodyPr/>
          <a:lstStyle/>
          <a:p>
            <a:pPr>
              <a:defRPr/>
            </a:pPr>
            <a:fld id="{D42BC6E3-511F-48A3-8624-DBFC4C2BA5DA}" type="slidenum">
              <a:rPr lang="en-US" smtClean="0"/>
              <a:pPr>
                <a:defRPr/>
              </a:pPr>
              <a:t>35</a:t>
            </a:fld>
            <a:endParaRPr lang="en-US"/>
          </a:p>
        </p:txBody>
      </p:sp>
      <p:sp>
        <p:nvSpPr>
          <p:cNvPr id="9" name="Footer Placeholder 8"/>
          <p:cNvSpPr>
            <a:spLocks noGrp="1"/>
          </p:cNvSpPr>
          <p:nvPr>
            <p:ph type="ftr" sz="quarter" idx="11"/>
          </p:nvPr>
        </p:nvSpPr>
        <p:spPr/>
        <p:txBody>
          <a:bodyPr/>
          <a:lstStyle/>
          <a:p>
            <a:pPr>
              <a:defRPr/>
            </a:pPr>
            <a:r>
              <a:rPr lang="en-US" smtClean="0"/>
              <a:t>Rajesh Narang</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173163" y="198438"/>
            <a:ext cx="7772400" cy="1200329"/>
          </a:xfrm>
        </p:spPr>
        <p:txBody>
          <a:bodyPr/>
          <a:lstStyle/>
          <a:p>
            <a:r>
              <a:rPr lang="en-US" dirty="0" smtClean="0"/>
              <a:t>Thank you</a:t>
            </a:r>
            <a:endParaRPr lang="en-US" dirty="0"/>
          </a:p>
        </p:txBody>
      </p:sp>
      <p:sp>
        <p:nvSpPr>
          <p:cNvPr id="8" name="Subtitle 7"/>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TotalTime>
  <Words>2243</Words>
  <Application>Microsoft Office PowerPoint</Application>
  <PresentationFormat>On-screen Show (4:3)</PresentationFormat>
  <Paragraphs>369</Paragraphs>
  <Slides>36</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Dad`s Tie</vt:lpstr>
      <vt:lpstr>Bitmap Image</vt:lpstr>
      <vt:lpstr>INTERNATIONAL MARKETING RESEARCH </vt:lpstr>
      <vt:lpstr> Foreign market portfolios: technique and analysis</vt:lpstr>
      <vt:lpstr>SWOT Analysis </vt:lpstr>
      <vt:lpstr>SWOT</vt:lpstr>
      <vt:lpstr>Slide 5</vt:lpstr>
      <vt:lpstr>SW :PRIMO-F People  II Resources  III Innovation &amp; Ideas II Marketing  II Operations II Finance </vt:lpstr>
      <vt:lpstr>OT Profile </vt:lpstr>
      <vt:lpstr>SWOT Analysis Examples</vt:lpstr>
      <vt:lpstr>.</vt:lpstr>
      <vt:lpstr>Slide 10</vt:lpstr>
      <vt:lpstr>INTERNATIONAL MARKET ENTRY STRATEGIES </vt:lpstr>
      <vt:lpstr>Slide 12</vt:lpstr>
      <vt:lpstr>Market entry strategies</vt:lpstr>
      <vt:lpstr>Market entry strategies  Exporting</vt:lpstr>
      <vt:lpstr>Market entry strategies Contractual Agreements</vt:lpstr>
      <vt:lpstr>Market entry strategies  International Direct Investment</vt:lpstr>
      <vt:lpstr>Slide 17</vt:lpstr>
      <vt:lpstr>Slide 18</vt:lpstr>
      <vt:lpstr>Slide 19</vt:lpstr>
      <vt:lpstr>Selecting the International Entry Mode, continued</vt:lpstr>
      <vt:lpstr>Selecting the International Entry Mode, continued</vt:lpstr>
      <vt:lpstr>Slide 22</vt:lpstr>
      <vt:lpstr>Slide 23</vt:lpstr>
      <vt:lpstr>International Strategic Alliances</vt:lpstr>
      <vt:lpstr>Slide 25</vt:lpstr>
      <vt:lpstr>Selecting the International Entry Mode, continued</vt:lpstr>
      <vt:lpstr>Selecting the International  Entry Mode, continued</vt:lpstr>
      <vt:lpstr>Slide 28</vt:lpstr>
      <vt:lpstr>Slide 29</vt:lpstr>
      <vt:lpstr>Selecting the International Entry Mode, continued</vt:lpstr>
      <vt:lpstr>Selecting the International Entry Mode, continued</vt:lpstr>
      <vt:lpstr>Comparison of Market Entry Strategies</vt:lpstr>
      <vt:lpstr>Slide 33</vt:lpstr>
      <vt:lpstr>Slide 34</vt:lpstr>
      <vt:lpstr> Foreign market portfolios: technique and analysis</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RAJESH</cp:lastModifiedBy>
  <cp:revision>22</cp:revision>
  <dcterms:created xsi:type="dcterms:W3CDTF">2006-08-16T00:00:00Z</dcterms:created>
  <dcterms:modified xsi:type="dcterms:W3CDTF">2010-08-29T17:30:25Z</dcterms:modified>
</cp:coreProperties>
</file>